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58" autoAdjust="0"/>
    <p:restoredTop sz="94660"/>
  </p:normalViewPr>
  <p:slideViewPr>
    <p:cSldViewPr>
      <p:cViewPr varScale="1">
        <p:scale>
          <a:sx n="59" d="100"/>
          <a:sy n="59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B5EA8-9D57-4C4B-8A4D-6BC711DB1CD3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BDEBB-778C-4FA8-8D8B-0E16BE30E7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86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BDEBB-778C-4FA8-8D8B-0E16BE30E76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1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参考にした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「書名」「著者名」「発行元」「出版年」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を書く。見学や調査ちょうさをした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を書く。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インタビューした人の名前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、インターネット情報の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発信元（ＵＲＬ）や調べた日時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写真を撮とった人の名前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を記入する。</a:t>
            </a:r>
            <a:endParaRPr lang="en-US" altLang="ja-JP" sz="1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他の人が書いた文章を本から書きぬきしたり、図や写真をのせるときは、</a:t>
            </a:r>
            <a:r>
              <a:rPr lang="ja-JP" altLang="en-US" sz="12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だれが書いた（調べた）か・どこにのっていたか</a:t>
            </a:r>
            <a:r>
              <a:rPr lang="ja-JP" altLang="en-US" sz="12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を記入する。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BDEBB-778C-4FA8-8D8B-0E16BE30E76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90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8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27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9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46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90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09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6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52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24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43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6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AEEC7-D5BC-4701-8E8E-798AD90E8421}" type="datetimeFigureOut">
              <a:rPr kumimoji="1" lang="ja-JP" altLang="en-US" smtClean="0"/>
              <a:t>2017/5/1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78078-8FB4-4499-85E5-31F19EA4C6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633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7772400" cy="1470025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b="1" dirty="0" smtClean="0">
                <a:latin typeface="+mn-ea"/>
              </a:rPr>
              <a:t>調べ学習をもっと上手に！</a:t>
            </a:r>
            <a:endParaRPr kumimoji="1" lang="ja-JP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9232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179512" y="764704"/>
            <a:ext cx="8712968" cy="2088232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18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+mj-ea"/>
                <a:ea typeface="+mj-ea"/>
              </a:rPr>
              <a:t>★何</a:t>
            </a:r>
            <a:r>
              <a:rPr lang="ja-JP" altLang="en-US" dirty="0">
                <a:latin typeface="+mj-ea"/>
                <a:ea typeface="+mj-ea"/>
              </a:rPr>
              <a:t>をみんなに一番伝えたいのか考えましょう</a:t>
            </a:r>
            <a:r>
              <a:rPr lang="ja-JP" altLang="en-US" dirty="0" smtClean="0">
                <a:latin typeface="+mj-ea"/>
                <a:ea typeface="+mj-ea"/>
              </a:rPr>
              <a:t>。</a:t>
            </a:r>
            <a:endParaRPr lang="en-US" altLang="ja-JP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dirty="0" smtClean="0">
                <a:latin typeface="+mj-ea"/>
                <a:ea typeface="+mj-ea"/>
              </a:rPr>
              <a:t>★調べて</a:t>
            </a:r>
            <a:r>
              <a:rPr lang="ja-JP" altLang="en-US" dirty="0">
                <a:latin typeface="+mj-ea"/>
                <a:ea typeface="+mj-ea"/>
              </a:rPr>
              <a:t>発見したこと、学んだことをまとめます</a:t>
            </a:r>
            <a:r>
              <a:rPr lang="ja-JP" altLang="en-US" dirty="0" smtClean="0">
                <a:latin typeface="+mj-ea"/>
                <a:ea typeface="+mj-ea"/>
              </a:rPr>
              <a:t>。</a:t>
            </a:r>
            <a:endParaRPr lang="en-US" altLang="ja-JP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ja-JP" sz="2800" dirty="0" smtClean="0">
                <a:latin typeface="+mj-ea"/>
                <a:ea typeface="+mj-ea"/>
              </a:rPr>
              <a:t>※</a:t>
            </a:r>
            <a:r>
              <a:rPr lang="ja-JP" altLang="en-US" sz="2800" dirty="0" smtClean="0">
                <a:latin typeface="+mj-ea"/>
                <a:ea typeface="+mj-ea"/>
              </a:rPr>
              <a:t>調べた結果を</a:t>
            </a:r>
            <a:r>
              <a:rPr lang="ja-JP" altLang="en-US" sz="2800" dirty="0">
                <a:latin typeface="+mj-ea"/>
                <a:ea typeface="+mj-ea"/>
              </a:rPr>
              <a:t>なら</a:t>
            </a:r>
            <a:r>
              <a:rPr lang="ja-JP" altLang="en-US" sz="2800" dirty="0" smtClean="0">
                <a:latin typeface="+mj-ea"/>
                <a:ea typeface="+mj-ea"/>
              </a:rPr>
              <a:t>べるだけではありません。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352" y="3501008"/>
            <a:ext cx="2457648" cy="3264358"/>
          </a:xfrm>
          <a:prstGeom prst="rect">
            <a:avLst/>
          </a:prstGeom>
        </p:spPr>
      </p:pic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755576" y="3645024"/>
            <a:ext cx="5904656" cy="244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+mj-ea"/>
                <a:ea typeface="+mj-ea"/>
              </a:rPr>
              <a:t>その時大事なのは、</a:t>
            </a:r>
            <a:endParaRPr lang="en-US" altLang="ja-JP" dirty="0" smtClean="0">
              <a:latin typeface="+mj-ea"/>
              <a:ea typeface="+mj-e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solidFill>
                  <a:srgbClr val="00B050"/>
                </a:solidFill>
                <a:latin typeface="+mj-ea"/>
                <a:ea typeface="+mj-ea"/>
              </a:rPr>
              <a:t>・</a:t>
            </a:r>
            <a:r>
              <a:rPr lang="ja-JP" altLang="en-US" dirty="0">
                <a:solidFill>
                  <a:srgbClr val="00B050"/>
                </a:solidFill>
                <a:latin typeface="+mj-ea"/>
                <a:ea typeface="+mj-ea"/>
              </a:rPr>
              <a:t>し</a:t>
            </a:r>
            <a:r>
              <a:rPr lang="ja-JP" altLang="en-US" dirty="0" smtClean="0">
                <a:solidFill>
                  <a:srgbClr val="00B050"/>
                </a:solidFill>
                <a:latin typeface="+mj-ea"/>
                <a:ea typeface="+mj-ea"/>
              </a:rPr>
              <a:t>料に書いてあったことなのか</a:t>
            </a:r>
            <a:endParaRPr lang="en-US" altLang="ja-JP" dirty="0" smtClean="0">
              <a:solidFill>
                <a:srgbClr val="00B050"/>
              </a:solidFill>
              <a:latin typeface="+mj-ea"/>
              <a:ea typeface="+mj-e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rgbClr val="00B050"/>
                </a:solidFill>
                <a:latin typeface="+mj-ea"/>
                <a:ea typeface="+mj-ea"/>
              </a:rPr>
              <a:t>・</a:t>
            </a:r>
            <a:r>
              <a:rPr lang="ja-JP" altLang="en-US" dirty="0" smtClean="0">
                <a:solidFill>
                  <a:srgbClr val="00B050"/>
                </a:solidFill>
                <a:latin typeface="+mj-ea"/>
                <a:ea typeface="+mj-ea"/>
              </a:rPr>
              <a:t>自分の考えたことなのか</a:t>
            </a:r>
            <a:endParaRPr lang="en-US" altLang="ja-JP" dirty="0" smtClean="0">
              <a:latin typeface="+mj-ea"/>
              <a:ea typeface="+mj-e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+mj-ea"/>
                <a:ea typeface="+mj-ea"/>
              </a:rPr>
              <a:t>わかるように書くことです。</a:t>
            </a:r>
            <a:endParaRPr lang="en-US" altLang="ja-JP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272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吹き出し 4"/>
          <p:cNvSpPr/>
          <p:nvPr/>
        </p:nvSpPr>
        <p:spPr>
          <a:xfrm>
            <a:off x="3563888" y="548680"/>
            <a:ext cx="5256584" cy="3096344"/>
          </a:xfrm>
          <a:prstGeom prst="wedgeRoundRectCallout">
            <a:avLst>
              <a:gd name="adj1" fmla="val -52828"/>
              <a:gd name="adj2" fmla="val 64082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17232"/>
            <a:ext cx="8229600" cy="1143000"/>
          </a:xfrm>
        </p:spPr>
        <p:txBody>
          <a:bodyPr/>
          <a:lstStyle/>
          <a:p>
            <a:r>
              <a:rPr kumimoji="1" lang="ja-JP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言葉をうまく組み合わせよう！</a:t>
            </a:r>
            <a:endParaRPr kumimoji="1" lang="ja-JP" alt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0" y="908720"/>
            <a:ext cx="4834880" cy="254887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latin typeface="+mn-ea"/>
              </a:rPr>
              <a:t>けんさくエンジンで調べ物をすると、すごくたくさんの言葉が出てきて、なかなか見つけたい「じょうほう」が見つからない！</a:t>
            </a:r>
            <a:endParaRPr kumimoji="1" lang="ja-JP" altLang="en-US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3" y="1916832"/>
            <a:ext cx="2867904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43301"/>
            <a:ext cx="4636928" cy="56207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3200" dirty="0" smtClean="0"/>
              <a:t>お米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960" y="1249391"/>
            <a:ext cx="4474840" cy="5326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検索結果：</a:t>
            </a:r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約</a:t>
            </a:r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3,310,000</a:t>
            </a:r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件</a:t>
            </a:r>
            <a:endParaRPr kumimoji="1"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5220072" y="543301"/>
            <a:ext cx="1359898" cy="56207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>
                <a:solidFill>
                  <a:schemeClr val="bg1"/>
                </a:solidFill>
                <a:latin typeface="+mn-ea"/>
                <a:ea typeface="+mn-ea"/>
              </a:rPr>
              <a:t>さがす</a:t>
            </a:r>
            <a:endParaRPr lang="en-US" altLang="ja-JP" sz="3200" dirty="0" smtClean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2689551"/>
            <a:ext cx="4636928" cy="5620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 smtClean="0"/>
              <a:t>お米</a:t>
            </a:r>
            <a:r>
              <a:rPr lang="ja-JP" altLang="en-US" sz="3200" dirty="0" smtClean="0"/>
              <a:t>　</a:t>
            </a:r>
            <a:r>
              <a:rPr lang="ja-JP" altLang="en-US" sz="3200" dirty="0" smtClean="0"/>
              <a:t>山口県</a:t>
            </a:r>
            <a:endParaRPr lang="en-US" altLang="ja-JP" sz="3200" dirty="0" smtClean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211960" y="3395641"/>
            <a:ext cx="4474840" cy="5326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検索結果：</a:t>
            </a: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約</a:t>
            </a:r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239,000</a:t>
            </a: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件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5220072" y="2689551"/>
            <a:ext cx="1359898" cy="56207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>
                <a:solidFill>
                  <a:schemeClr val="bg1"/>
                </a:solidFill>
                <a:latin typeface="+mn-ea"/>
                <a:ea typeface="+mn-ea"/>
              </a:rPr>
              <a:t>さがす</a:t>
            </a:r>
            <a:endParaRPr lang="en-US" altLang="ja-JP" sz="3200" dirty="0" smtClean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457200" y="4993807"/>
            <a:ext cx="4636928" cy="5620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 smtClean="0"/>
              <a:t>お米</a:t>
            </a:r>
            <a:r>
              <a:rPr lang="ja-JP" altLang="en-US" sz="3200" dirty="0" smtClean="0"/>
              <a:t>　</a:t>
            </a:r>
            <a:r>
              <a:rPr lang="ja-JP" altLang="en-US" sz="3200" dirty="0" smtClean="0"/>
              <a:t>山口県</a:t>
            </a:r>
            <a:r>
              <a:rPr lang="ja-JP" altLang="en-US" sz="3200" dirty="0" smtClean="0"/>
              <a:t>　</a:t>
            </a:r>
            <a:r>
              <a:rPr lang="ja-JP" altLang="en-US" sz="3200" dirty="0" smtClean="0"/>
              <a:t>作り方</a:t>
            </a:r>
            <a:endParaRPr lang="en-US" altLang="ja-JP" sz="3200" dirty="0" smtClean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4211960" y="5699897"/>
            <a:ext cx="4474840" cy="5326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検索結果：</a:t>
            </a: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約</a:t>
            </a:r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15,300</a:t>
            </a: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件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5220072" y="4993807"/>
            <a:ext cx="1359898" cy="56207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>
                <a:solidFill>
                  <a:schemeClr val="bg1"/>
                </a:solidFill>
                <a:latin typeface="+mn-ea"/>
                <a:ea typeface="+mn-ea"/>
              </a:rPr>
              <a:t>さがす</a:t>
            </a:r>
            <a:endParaRPr lang="en-US" altLang="ja-JP" sz="3200" dirty="0" smtClean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3" name="線吹き出し 2 (枠付き) 12"/>
          <p:cNvSpPr/>
          <p:nvPr/>
        </p:nvSpPr>
        <p:spPr>
          <a:xfrm>
            <a:off x="1331640" y="2483211"/>
            <a:ext cx="216024" cy="97475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1461"/>
              <a:gd name="adj6" fmla="val -17516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コンテンツ プレースホルダー 2"/>
          <p:cNvSpPr txBox="1">
            <a:spLocks/>
          </p:cNvSpPr>
          <p:nvPr/>
        </p:nvSpPr>
        <p:spPr>
          <a:xfrm>
            <a:off x="251520" y="1808616"/>
            <a:ext cx="4474840" cy="532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>
                <a:solidFill>
                  <a:srgbClr val="FF0000"/>
                </a:solidFill>
                <a:latin typeface="+mn-ea"/>
              </a:rPr>
              <a:t>スペース（空白）をあける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5" name="線吹き出し 2 (枠付き) 14"/>
          <p:cNvSpPr/>
          <p:nvPr/>
        </p:nvSpPr>
        <p:spPr>
          <a:xfrm flipH="1">
            <a:off x="1350300" y="4787467"/>
            <a:ext cx="216024" cy="97475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1461"/>
              <a:gd name="adj6" fmla="val -17516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線吹き出し 2 (枠付き) 15"/>
          <p:cNvSpPr/>
          <p:nvPr/>
        </p:nvSpPr>
        <p:spPr>
          <a:xfrm>
            <a:off x="2771800" y="4787467"/>
            <a:ext cx="216024" cy="97475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1461"/>
              <a:gd name="adj6" fmla="val -17516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コンテンツ プレースホルダー 2"/>
          <p:cNvSpPr txBox="1">
            <a:spLocks/>
          </p:cNvSpPr>
          <p:nvPr/>
        </p:nvSpPr>
        <p:spPr>
          <a:xfrm>
            <a:off x="601216" y="4221088"/>
            <a:ext cx="4474840" cy="532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>
                <a:solidFill>
                  <a:srgbClr val="FF0000"/>
                </a:solidFill>
                <a:latin typeface="+mn-ea"/>
              </a:rPr>
              <a:t>スペース（空白）をあける</a:t>
            </a:r>
            <a:endParaRPr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211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/>
      <p:bldP spid="11" grpId="0" animBg="1"/>
      <p:bldP spid="13" grpId="0" animBg="1"/>
      <p:bldP spid="14" grpId="0"/>
      <p:bldP spid="15" grpId="0" animBg="1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吹き出し 4"/>
          <p:cNvSpPr/>
          <p:nvPr/>
        </p:nvSpPr>
        <p:spPr>
          <a:xfrm>
            <a:off x="3563888" y="548680"/>
            <a:ext cx="5256584" cy="3096344"/>
          </a:xfrm>
          <a:prstGeom prst="wedgeRoundRectCallout">
            <a:avLst>
              <a:gd name="adj1" fmla="val -52828"/>
              <a:gd name="adj2" fmla="val 64082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17232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より正かく</a:t>
            </a:r>
            <a:r>
              <a:rPr kumimoji="1" lang="ja-JP" alt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な</a:t>
            </a:r>
            <a:r>
              <a:rPr kumimoji="1" lang="ja-JP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じょうほうをさがそう！</a:t>
            </a:r>
            <a:endParaRPr kumimoji="1" lang="ja-JP" alt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0" y="908720"/>
            <a:ext cx="4834880" cy="254887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latin typeface="+mn-ea"/>
              </a:rPr>
              <a:t>同じことの説明なのに数字がちがっている</a:t>
            </a:r>
            <a:r>
              <a:rPr kumimoji="1" lang="en-US" altLang="ja-JP" dirty="0" smtClean="0">
                <a:latin typeface="+mn-ea"/>
              </a:rPr>
              <a:t>…</a:t>
            </a:r>
            <a:r>
              <a:rPr kumimoji="1" lang="ja-JP" altLang="en-US" dirty="0" err="1" smtClean="0">
                <a:latin typeface="+mn-ea"/>
              </a:rPr>
              <a:t>。</a:t>
            </a:r>
            <a:endParaRPr kumimoji="1" lang="en-US" altLang="ja-JP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dirty="0">
                <a:latin typeface="+mn-ea"/>
              </a:rPr>
              <a:t>何が正し</a:t>
            </a:r>
            <a:r>
              <a:rPr lang="ja-JP" altLang="en-US" dirty="0" smtClean="0">
                <a:latin typeface="+mn-ea"/>
              </a:rPr>
              <a:t>いのかわからなくなっちゃった</a:t>
            </a:r>
            <a:r>
              <a:rPr kumimoji="1" lang="ja-JP" altLang="en-US" dirty="0" smtClean="0">
                <a:latin typeface="+mn-ea"/>
              </a:rPr>
              <a:t>！</a:t>
            </a:r>
            <a:endParaRPr kumimoji="1" lang="ja-JP" altLang="en-US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2" y="2292874"/>
            <a:ext cx="3241870" cy="2731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31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539552" y="836712"/>
            <a:ext cx="8352928" cy="1584176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539552" y="2708920"/>
            <a:ext cx="8352928" cy="1872208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21131549">
            <a:off x="199953" y="257320"/>
            <a:ext cx="3826768" cy="562074"/>
          </a:xfr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kumimoji="1" lang="ja-JP" altLang="en-US" sz="3600" b="1" dirty="0" smtClean="0">
                <a:latin typeface="+mj-ea"/>
                <a:ea typeface="+mj-ea"/>
              </a:rPr>
              <a:t>ポイントはここ！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75656" y="1124744"/>
            <a:ext cx="7416824" cy="108012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国・都道府県・市町村</a:t>
            </a:r>
            <a:r>
              <a:rPr kumimoji="1" lang="ja-JP" altLang="en-US" dirty="0" smtClean="0">
                <a:latin typeface="+mj-ea"/>
                <a:ea typeface="+mj-ea"/>
              </a:rPr>
              <a:t>などのホームページに</a:t>
            </a:r>
            <a:r>
              <a:rPr lang="ja-JP" altLang="en-US" dirty="0">
                <a:latin typeface="+mj-ea"/>
                <a:ea typeface="+mj-ea"/>
              </a:rPr>
              <a:t>は</a:t>
            </a:r>
            <a:r>
              <a:rPr lang="ja-JP" altLang="en-US" dirty="0" smtClean="0">
                <a:latin typeface="+mj-ea"/>
                <a:ea typeface="+mj-ea"/>
              </a:rPr>
              <a:t>、正かく</a:t>
            </a:r>
            <a:r>
              <a:rPr lang="ja-JP" altLang="en-US" dirty="0" err="1" smtClean="0">
                <a:latin typeface="+mj-ea"/>
                <a:ea typeface="+mj-ea"/>
              </a:rPr>
              <a:t>な</a:t>
            </a:r>
            <a:r>
              <a:rPr lang="ja-JP" altLang="en-US" dirty="0" smtClean="0">
                <a:latin typeface="+mj-ea"/>
                <a:ea typeface="+mj-ea"/>
              </a:rPr>
              <a:t>じょうほうがのっている。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475656" y="2852936"/>
            <a:ext cx="7416824" cy="1584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+mj-ea"/>
                <a:ea typeface="+mj-ea"/>
              </a:rPr>
              <a:t>調べたいことが細かく決まっているときは、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せん門の会社</a:t>
            </a:r>
            <a:r>
              <a:rPr lang="ja-JP" altLang="en-US" dirty="0" smtClean="0">
                <a:latin typeface="+mj-ea"/>
                <a:ea typeface="+mj-ea"/>
              </a:rPr>
              <a:t>や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団体</a:t>
            </a:r>
            <a:r>
              <a:rPr lang="ja-JP" altLang="en-US" dirty="0" smtClean="0">
                <a:latin typeface="+mj-ea"/>
                <a:ea typeface="+mj-ea"/>
              </a:rPr>
              <a:t>のホームページを見てみる。</a:t>
            </a:r>
            <a:endParaRPr lang="ja-JP" altLang="en-US" dirty="0">
              <a:latin typeface="+mj-ea"/>
              <a:ea typeface="+mj-ea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56" y="1196752"/>
            <a:ext cx="882576" cy="88257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56" y="3203736"/>
            <a:ext cx="882576" cy="882576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539552" y="4844189"/>
            <a:ext cx="8352928" cy="1728192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1475656" y="5132221"/>
            <a:ext cx="6768752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+mj-ea"/>
                <a:ea typeface="+mj-ea"/>
              </a:rPr>
              <a:t>「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いつ</a:t>
            </a:r>
            <a:r>
              <a:rPr lang="ja-JP" altLang="en-US" dirty="0" smtClean="0">
                <a:latin typeface="+mj-ea"/>
                <a:ea typeface="+mj-ea"/>
              </a:rPr>
              <a:t>」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書かれた記事</a:t>
            </a:r>
            <a:r>
              <a:rPr lang="ja-JP" altLang="en-US" dirty="0" smtClean="0">
                <a:latin typeface="+mj-ea"/>
                <a:ea typeface="+mj-ea"/>
              </a:rPr>
              <a:t>なのか、「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いつ</a:t>
            </a:r>
            <a:r>
              <a:rPr lang="ja-JP" altLang="en-US" dirty="0" smtClean="0">
                <a:latin typeface="+mj-ea"/>
                <a:ea typeface="+mj-ea"/>
              </a:rPr>
              <a:t>」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集計した統計</a:t>
            </a:r>
            <a:r>
              <a:rPr lang="ja-JP" altLang="en-US" dirty="0" smtClean="0">
                <a:latin typeface="+mj-ea"/>
                <a:ea typeface="+mj-ea"/>
              </a:rPr>
              <a:t>なのかを確認する。</a:t>
            </a:r>
            <a:endParaRPr lang="ja-JP" altLang="en-US" dirty="0">
              <a:latin typeface="+mj-ea"/>
              <a:ea typeface="+mj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56" y="5348245"/>
            <a:ext cx="882576" cy="88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4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吹き出し 4"/>
          <p:cNvSpPr/>
          <p:nvPr/>
        </p:nvSpPr>
        <p:spPr>
          <a:xfrm>
            <a:off x="3563888" y="548680"/>
            <a:ext cx="5256584" cy="3096344"/>
          </a:xfrm>
          <a:prstGeom prst="wedgeRoundRectCallout">
            <a:avLst>
              <a:gd name="adj1" fmla="val -52828"/>
              <a:gd name="adj2" fmla="val 64082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0" y="908720"/>
            <a:ext cx="4834880" cy="254887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latin typeface="+mn-ea"/>
              </a:rPr>
              <a:t>ぜ～</a:t>
            </a:r>
            <a:r>
              <a:rPr kumimoji="1" lang="ja-JP" altLang="en-US" dirty="0" err="1" smtClean="0">
                <a:latin typeface="+mn-ea"/>
              </a:rPr>
              <a:t>んぶ</a:t>
            </a:r>
            <a:r>
              <a:rPr kumimoji="1" lang="ja-JP" altLang="en-US" dirty="0" smtClean="0">
                <a:latin typeface="+mn-ea"/>
              </a:rPr>
              <a:t>大事なことみたい</a:t>
            </a:r>
            <a:r>
              <a:rPr kumimoji="1" lang="en-US" altLang="ja-JP" dirty="0" smtClean="0">
                <a:latin typeface="+mn-ea"/>
              </a:rPr>
              <a:t>…</a:t>
            </a:r>
          </a:p>
          <a:p>
            <a:pPr marL="0" indent="0">
              <a:buNone/>
            </a:pPr>
            <a:r>
              <a:rPr lang="ja-JP" altLang="en-US" dirty="0" smtClean="0">
                <a:latin typeface="+mn-ea"/>
              </a:rPr>
              <a:t>ぜ～</a:t>
            </a:r>
            <a:r>
              <a:rPr lang="ja-JP" altLang="en-US" dirty="0" err="1" smtClean="0">
                <a:latin typeface="+mn-ea"/>
              </a:rPr>
              <a:t>んぶ</a:t>
            </a:r>
            <a:r>
              <a:rPr lang="ja-JP" altLang="en-US" dirty="0" smtClean="0">
                <a:latin typeface="+mn-ea"/>
              </a:rPr>
              <a:t>丸写しして書いちゃっていいかしら？</a:t>
            </a:r>
            <a:endParaRPr kumimoji="1" lang="ja-JP" altLang="en-US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96852"/>
            <a:ext cx="3137175" cy="3264358"/>
          </a:xfrm>
          <a:prstGeom prst="rect">
            <a:avLst/>
          </a:prstGeom>
        </p:spPr>
      </p:pic>
      <p:sp>
        <p:nvSpPr>
          <p:cNvPr id="7" name="タイトル 1"/>
          <p:cNvSpPr txBox="1">
            <a:spLocks/>
          </p:cNvSpPr>
          <p:nvPr/>
        </p:nvSpPr>
        <p:spPr>
          <a:xfrm>
            <a:off x="590088" y="55172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気持ち良く提出できるかな？</a:t>
            </a:r>
            <a:r>
              <a:rPr lang="en-US" altLang="ja-JP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…</a:t>
            </a:r>
            <a:endParaRPr lang="ja-JP" altLang="en-US" b="1" dirty="0">
              <a:solidFill>
                <a:schemeClr val="accent6">
                  <a:lumMod val="75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6392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雲形吹き出し 16"/>
          <p:cNvSpPr/>
          <p:nvPr/>
        </p:nvSpPr>
        <p:spPr>
          <a:xfrm>
            <a:off x="-684584" y="-374367"/>
            <a:ext cx="7056784" cy="5883588"/>
          </a:xfrm>
          <a:prstGeom prst="cloudCallout">
            <a:avLst>
              <a:gd name="adj1" fmla="val 49198"/>
              <a:gd name="adj2" fmla="val 38671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355796"/>
            <a:ext cx="2357928" cy="2357928"/>
          </a:xfrm>
          <a:prstGeom prst="rect">
            <a:avLst/>
          </a:prstGeom>
        </p:spPr>
      </p:pic>
      <p:sp>
        <p:nvSpPr>
          <p:cNvPr id="4" name="角丸四角形吹き出し 3"/>
          <p:cNvSpPr/>
          <p:nvPr/>
        </p:nvSpPr>
        <p:spPr>
          <a:xfrm>
            <a:off x="107504" y="1235156"/>
            <a:ext cx="2736304" cy="1041716"/>
          </a:xfrm>
          <a:prstGeom prst="wedgeRoundRectCallout">
            <a:avLst>
              <a:gd name="adj1" fmla="val -4372"/>
              <a:gd name="adj2" fmla="val 82656"/>
              <a:gd name="adj3" fmla="val 16667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1516" y="1317313"/>
            <a:ext cx="2704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+mj-ea"/>
                <a:ea typeface="+mj-ea"/>
              </a:rPr>
              <a:t>わたしが調べたんだよ！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3779912" y="78904"/>
            <a:ext cx="2808312" cy="1646605"/>
          </a:xfrm>
          <a:prstGeom prst="wedgeRoundRectCallout">
            <a:avLst>
              <a:gd name="adj1" fmla="val 2683"/>
              <a:gd name="adj2" fmla="val 73586"/>
              <a:gd name="adj3" fmla="val 16667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95936" y="209708"/>
            <a:ext cx="2592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+mn-ea"/>
              </a:rPr>
              <a:t>ぼくが</a:t>
            </a:r>
            <a:r>
              <a:rPr lang="ja-JP" altLang="en-US" sz="2800" dirty="0" smtClean="0">
                <a:latin typeface="+mn-ea"/>
              </a:rPr>
              <a:t>書いたものを丸写しじゃないか！</a:t>
            </a:r>
            <a:endParaRPr kumimoji="1" lang="ja-JP" altLang="en-US" sz="2800" dirty="0">
              <a:latin typeface="+mn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5" y="1823230"/>
            <a:ext cx="1274475" cy="1624713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2" y="4149080"/>
            <a:ext cx="1253278" cy="70866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174" y="2085574"/>
            <a:ext cx="3314266" cy="3448628"/>
          </a:xfrm>
          <a:prstGeom prst="rect">
            <a:avLst/>
          </a:prstGeom>
        </p:spPr>
      </p:pic>
      <p:sp>
        <p:nvSpPr>
          <p:cNvPr id="20" name="タイトル 1"/>
          <p:cNvSpPr txBox="1">
            <a:spLocks/>
          </p:cNvSpPr>
          <p:nvPr/>
        </p:nvSpPr>
        <p:spPr>
          <a:xfrm>
            <a:off x="457200" y="5598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まずは、要点をメモしよう！</a:t>
            </a:r>
            <a:endParaRPr lang="ja-JP" alt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2189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539552" y="836712"/>
            <a:ext cx="8352928" cy="2088232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21131549">
            <a:off x="199953" y="257320"/>
            <a:ext cx="3826768" cy="562074"/>
          </a:xfr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kumimoji="1" lang="ja-JP" altLang="en-US" sz="3600" b="1" dirty="0" smtClean="0">
                <a:latin typeface="+mj-ea"/>
                <a:ea typeface="+mj-ea"/>
              </a:rPr>
              <a:t>ポイントはここ！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75656" y="1124744"/>
            <a:ext cx="7128792" cy="15841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dirty="0" smtClean="0">
                <a:latin typeface="+mj-ea"/>
                <a:ea typeface="+mj-ea"/>
              </a:rPr>
              <a:t>「メモ」なので、</a:t>
            </a:r>
            <a:r>
              <a:rPr kumimoji="1"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かじょう書き</a:t>
            </a:r>
            <a:r>
              <a:rPr kumimoji="1" lang="ja-JP" altLang="en-US" dirty="0" smtClean="0">
                <a:latin typeface="+mj-ea"/>
                <a:ea typeface="+mj-ea"/>
              </a:rPr>
              <a:t>で十分！</a:t>
            </a:r>
            <a:endParaRPr kumimoji="1" lang="en-US" altLang="ja-JP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dirty="0" smtClean="0">
                <a:latin typeface="+mj-ea"/>
                <a:ea typeface="+mj-ea"/>
              </a:rPr>
              <a:t>調べながら、</a:t>
            </a:r>
            <a:r>
              <a:rPr lang="ja-JP" altLang="en-US" dirty="0" err="1" smtClean="0">
                <a:solidFill>
                  <a:srgbClr val="FF0000"/>
                </a:solidFill>
                <a:latin typeface="+mj-ea"/>
                <a:ea typeface="+mj-ea"/>
              </a:rPr>
              <a:t>ぎ</a:t>
            </a: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問や感想も書いておく</a:t>
            </a:r>
            <a:r>
              <a:rPr lang="ja-JP" altLang="en-US" dirty="0" smtClean="0">
                <a:latin typeface="+mj-ea"/>
                <a:ea typeface="+mj-ea"/>
              </a:rPr>
              <a:t>と次に調べる時のヒントになる。</a:t>
            </a:r>
            <a:endParaRPr kumimoji="1" lang="ja-JP" altLang="en-US" dirty="0">
              <a:latin typeface="+mj-ea"/>
              <a:ea typeface="+mj-ea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56" y="1538312"/>
            <a:ext cx="882576" cy="882576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539552" y="3115997"/>
            <a:ext cx="8352928" cy="153713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1475656" y="3284984"/>
            <a:ext cx="7128792" cy="1145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solidFill>
                  <a:srgbClr val="FF0000"/>
                </a:solidFill>
                <a:latin typeface="+mj-ea"/>
                <a:ea typeface="+mj-ea"/>
              </a:rPr>
              <a:t>ちょさく権に気を付ける！</a:t>
            </a:r>
            <a:endParaRPr lang="en-US" altLang="ja-JP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+mj-ea"/>
                <a:ea typeface="+mj-ea"/>
              </a:rPr>
              <a:t>書いた（描いた）人・作った人の権利を守る。</a:t>
            </a:r>
            <a:endParaRPr lang="ja-JP" altLang="en-US" dirty="0">
              <a:latin typeface="+mj-ea"/>
              <a:ea typeface="+mj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56" y="3501008"/>
            <a:ext cx="882576" cy="882576"/>
          </a:xfrm>
          <a:prstGeom prst="rect">
            <a:avLst/>
          </a:prstGeom>
        </p:spPr>
      </p:pic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539552" y="5013176"/>
            <a:ext cx="8352928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250" dirty="0" smtClean="0">
                <a:solidFill>
                  <a:srgbClr val="FF0000"/>
                </a:solidFill>
                <a:latin typeface="+mn-ea"/>
              </a:rPr>
              <a:t>「書名」「</a:t>
            </a:r>
            <a:r>
              <a:rPr lang="ja-JP" altLang="en-US" sz="2250" dirty="0" err="1" smtClean="0">
                <a:solidFill>
                  <a:srgbClr val="FF0000"/>
                </a:solidFill>
                <a:latin typeface="+mn-ea"/>
              </a:rPr>
              <a:t>ちょ</a:t>
            </a:r>
            <a:r>
              <a:rPr lang="ja-JP" altLang="en-US" sz="2250" dirty="0" smtClean="0">
                <a:solidFill>
                  <a:srgbClr val="FF0000"/>
                </a:solidFill>
                <a:latin typeface="+mn-ea"/>
              </a:rPr>
              <a:t>者名」「発行元」「出版年」・発信元（ＵＲＬ）や調べた日時</a:t>
            </a:r>
            <a:r>
              <a:rPr lang="ja-JP" altLang="en-US" sz="2250" dirty="0" smtClean="0">
                <a:latin typeface="+mn-ea"/>
              </a:rPr>
              <a:t>、</a:t>
            </a:r>
            <a:r>
              <a:rPr lang="ja-JP" altLang="en-US" sz="2250" dirty="0" smtClean="0">
                <a:solidFill>
                  <a:srgbClr val="FF0000"/>
                </a:solidFill>
                <a:latin typeface="+mn-ea"/>
              </a:rPr>
              <a:t>写真をとった人の名前。</a:t>
            </a:r>
            <a:endParaRPr lang="en-US" altLang="ja-JP" sz="2250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2250" dirty="0" smtClean="0">
                <a:latin typeface="+mn-ea"/>
              </a:rPr>
              <a:t>他の人が書いた文章を本から書きぬきしたり、図や写真をのせるときは、</a:t>
            </a:r>
            <a:r>
              <a:rPr lang="ja-JP" altLang="en-US" sz="2250" dirty="0" smtClean="0">
                <a:solidFill>
                  <a:srgbClr val="FF0000"/>
                </a:solidFill>
                <a:latin typeface="+mn-ea"/>
              </a:rPr>
              <a:t>だれが書いた（調べた）か・どこにのっていたか</a:t>
            </a:r>
            <a:r>
              <a:rPr lang="ja-JP" altLang="en-US" sz="2250" dirty="0" smtClean="0">
                <a:latin typeface="+mn-ea"/>
              </a:rPr>
              <a:t>を記入する。</a:t>
            </a:r>
            <a:endParaRPr lang="ja-JP" altLang="en-US" sz="22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7581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吹き出し 4"/>
          <p:cNvSpPr/>
          <p:nvPr/>
        </p:nvSpPr>
        <p:spPr>
          <a:xfrm>
            <a:off x="3563888" y="1268760"/>
            <a:ext cx="5256584" cy="1728192"/>
          </a:xfrm>
          <a:prstGeom prst="wedgeRoundRectCallout">
            <a:avLst>
              <a:gd name="adj1" fmla="val -52828"/>
              <a:gd name="adj2" fmla="val 86128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103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調べた</a:t>
            </a:r>
            <a:r>
              <a:rPr lang="ja-JP" altLang="en-US" dirty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じょうほう</a:t>
            </a:r>
            <a:r>
              <a:rPr lang="ja-JP" altLang="en-US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+mj-ea"/>
              </a:rPr>
              <a:t>から自分はどう考えたか、自分の意見を書くことが大切！</a:t>
            </a:r>
            <a:endParaRPr kumimoji="1" lang="ja-JP" altLang="en-US" b="1" dirty="0">
              <a:solidFill>
                <a:srgbClr val="0070C0"/>
              </a:solidFill>
              <a:effectLst>
                <a:reflection blurRad="6350" stA="60000" endA="900" endPos="58000" dir="5400000" sy="-100000" algn="bl" rotWithShape="0"/>
              </a:effectLst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95936" y="1484784"/>
            <a:ext cx="4464496" cy="118072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latin typeface="+mn-ea"/>
              </a:rPr>
              <a:t>調べたものをどうしたらいいの？</a:t>
            </a:r>
            <a:endParaRPr kumimoji="1" lang="ja-JP" altLang="en-US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03" y="1412776"/>
            <a:ext cx="2867904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55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522</Words>
  <Application>Microsoft Office PowerPoint</Application>
  <PresentationFormat>画面に合わせる (4:3)</PresentationFormat>
  <Paragraphs>47</Paragraphs>
  <Slides>10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​​テーマ</vt:lpstr>
      <vt:lpstr>調べ学習をもっと上手に！</vt:lpstr>
      <vt:lpstr>言葉をうまく組み合わせよう！</vt:lpstr>
      <vt:lpstr>お米</vt:lpstr>
      <vt:lpstr>より正かくなじょうほうをさがそう！</vt:lpstr>
      <vt:lpstr>ポイントはここ！</vt:lpstr>
      <vt:lpstr>PowerPoint プレゼンテーション</vt:lpstr>
      <vt:lpstr>PowerPoint プレゼンテーション</vt:lpstr>
      <vt:lpstr>ポイントはここ！</vt:lpstr>
      <vt:lpstr>調べたじょうほうから自分はどう考えたか、自分の意見を書くことが大切！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調べ学習をもっと上手に！</dc:title>
  <dc:creator>山口市</dc:creator>
  <cp:lastModifiedBy>山口市</cp:lastModifiedBy>
  <cp:revision>15</cp:revision>
  <dcterms:created xsi:type="dcterms:W3CDTF">2016-10-14T00:25:50Z</dcterms:created>
  <dcterms:modified xsi:type="dcterms:W3CDTF">2017-05-01T07:19:05Z</dcterms:modified>
</cp:coreProperties>
</file>