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7" r:id="rId6"/>
    <p:sldId id="266" r:id="rId7"/>
    <p:sldId id="268" r:id="rId8"/>
    <p:sldId id="269" r:id="rId9"/>
    <p:sldId id="270" r:id="rId10"/>
    <p:sldId id="274" r:id="rId11"/>
    <p:sldId id="261" r:id="rId12"/>
    <p:sldId id="262" r:id="rId13"/>
    <p:sldId id="271" r:id="rId14"/>
    <p:sldId id="263" r:id="rId15"/>
    <p:sldId id="275" r:id="rId16"/>
    <p:sldId id="272" r:id="rId17"/>
    <p:sldId id="264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8" autoAdjust="0"/>
    <p:restoredTop sz="94660"/>
  </p:normalViewPr>
  <p:slideViewPr>
    <p:cSldViewPr>
      <p:cViewPr>
        <p:scale>
          <a:sx n="50" d="100"/>
          <a:sy n="50" d="100"/>
        </p:scale>
        <p:origin x="-166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B5EA8-9D57-4C4B-8A4D-6BC711DB1CD3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DEBB-778C-4FA8-8D8B-0E16BE30E7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86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DEBB-778C-4FA8-8D8B-0E16BE30E7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81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※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参考にした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「書名」「著者名」「発行元」「出版年」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を書く。見学や調査ちょうさをした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施設名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を書く。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インタビューした人の名前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、インターネット情報の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発信元（ＵＲＬ）や調べた日時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、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写真を撮とった人の名前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を記入する。</a:t>
            </a:r>
            <a:endParaRPr lang="en-US" altLang="ja-JP" sz="12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他の人が書いた文章を本から書きぬきしたり、図や写真をのせるときは、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だれが書いた（調べた）か・どこにのっていたか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を記入する。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DEBB-778C-4FA8-8D8B-0E16BE30E76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9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8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27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9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46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90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09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6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52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24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4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6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EEC7-D5BC-4701-8E8E-798AD90E8421}" type="datetimeFigureOut">
              <a:rPr kumimoji="1" lang="ja-JP" altLang="en-US" smtClean="0"/>
              <a:t>2018/9/25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8078-8FB4-4499-85E5-31F19EA4C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33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47002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ja-JP" altLang="en-US" b="1" dirty="0" smtClean="0">
                <a:latin typeface="+mn-ea"/>
              </a:rPr>
              <a:t>キーワード</a:t>
            </a:r>
            <a:r>
              <a:rPr lang="ja-JP" altLang="en-US" b="1" dirty="0" smtClean="0">
                <a:latin typeface="+mn-ea"/>
              </a:rPr>
              <a:t>検索の復習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23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685800" y="2780928"/>
            <a:ext cx="7772400" cy="1470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latin typeface="+mn-ea"/>
              </a:rPr>
              <a:t>メモの取り方を復習しよう！</a:t>
            </a:r>
            <a:endParaRPr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3563888" y="548680"/>
            <a:ext cx="5256584" cy="3096344"/>
          </a:xfrm>
          <a:prstGeom prst="wedgeRoundRectCallout">
            <a:avLst>
              <a:gd name="adj1" fmla="val -52828"/>
              <a:gd name="adj2" fmla="val 64082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51920" y="908720"/>
            <a:ext cx="4834880" cy="254887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ぜ～</a:t>
            </a:r>
            <a:r>
              <a:rPr kumimoji="1" lang="ja-JP" altLang="en-US" dirty="0" err="1" smtClean="0">
                <a:latin typeface="+mn-ea"/>
              </a:rPr>
              <a:t>んぶ</a:t>
            </a:r>
            <a:r>
              <a:rPr kumimoji="1" lang="ja-JP" altLang="en-US" dirty="0" smtClean="0">
                <a:latin typeface="+mn-ea"/>
              </a:rPr>
              <a:t>大事なことみたい</a:t>
            </a:r>
            <a:r>
              <a:rPr kumimoji="1" lang="en-US" altLang="ja-JP" dirty="0" smtClean="0">
                <a:latin typeface="+mn-ea"/>
              </a:rPr>
              <a:t>…</a:t>
            </a: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ぜ～</a:t>
            </a:r>
            <a:r>
              <a:rPr lang="ja-JP" altLang="en-US" dirty="0" err="1" smtClean="0">
                <a:latin typeface="+mn-ea"/>
              </a:rPr>
              <a:t>んぶ</a:t>
            </a:r>
            <a:r>
              <a:rPr lang="ja-JP" altLang="en-US" dirty="0" smtClean="0">
                <a:latin typeface="+mn-ea"/>
              </a:rPr>
              <a:t>丸写しして書いちゃっていいかしら？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96852"/>
            <a:ext cx="3137175" cy="3264358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90088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j-ea"/>
              </a:rPr>
              <a:t>気持ち良く提出できるかな？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j-ea"/>
              </a:rPr>
              <a:t>…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effectLst/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39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雲形吹き出し 16"/>
          <p:cNvSpPr/>
          <p:nvPr/>
        </p:nvSpPr>
        <p:spPr>
          <a:xfrm>
            <a:off x="-684584" y="-374367"/>
            <a:ext cx="7056784" cy="5883588"/>
          </a:xfrm>
          <a:prstGeom prst="cloudCallout">
            <a:avLst>
              <a:gd name="adj1" fmla="val 49198"/>
              <a:gd name="adj2" fmla="val 38671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55796"/>
            <a:ext cx="2357928" cy="2357928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107504" y="1235156"/>
            <a:ext cx="2736304" cy="1041716"/>
          </a:xfrm>
          <a:prstGeom prst="wedgeRoundRectCallout">
            <a:avLst>
              <a:gd name="adj1" fmla="val -4372"/>
              <a:gd name="adj2" fmla="val 82656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516" y="1317313"/>
            <a:ext cx="270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わたしが調べたんだよ！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779912" y="78904"/>
            <a:ext cx="2808312" cy="1646605"/>
          </a:xfrm>
          <a:prstGeom prst="wedgeRoundRectCallout">
            <a:avLst>
              <a:gd name="adj1" fmla="val 2683"/>
              <a:gd name="adj2" fmla="val 73586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20970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ぼくが</a:t>
            </a:r>
            <a:r>
              <a:rPr lang="ja-JP" altLang="en-US" sz="2800" dirty="0" smtClean="0">
                <a:latin typeface="+mn-ea"/>
              </a:rPr>
              <a:t>書いたものを丸写しじゃないか！</a:t>
            </a:r>
            <a:endParaRPr kumimoji="1" lang="ja-JP" altLang="en-US" sz="2800" dirty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1823230"/>
            <a:ext cx="1274475" cy="162471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2" y="4149080"/>
            <a:ext cx="1253278" cy="70866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74" y="2085574"/>
            <a:ext cx="3314266" cy="3448628"/>
          </a:xfrm>
          <a:prstGeom prst="rect">
            <a:avLst/>
          </a:prstGeom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457200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</a:rPr>
              <a:t>まずは、要点をメモしよう！</a:t>
            </a:r>
            <a:endParaRPr lang="ja-JP" altLang="en-US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18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/>
          <p:cNvSpPr txBox="1">
            <a:spLocks/>
          </p:cNvSpPr>
          <p:nvPr/>
        </p:nvSpPr>
        <p:spPr>
          <a:xfrm>
            <a:off x="395536" y="1052736"/>
            <a:ext cx="8352928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n-ea"/>
              </a:rPr>
              <a:t>・消しゴムを使わない！</a:t>
            </a:r>
            <a:endParaRPr lang="ja-JP" altLang="en-US" sz="4000" b="1" dirty="0">
              <a:latin typeface="+mn-ea"/>
            </a:endParaRP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395536" y="2132856"/>
            <a:ext cx="8352928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n-ea"/>
              </a:rPr>
              <a:t>・どうやってたどり着いたかをメモする。</a:t>
            </a:r>
            <a:endParaRPr lang="ja-JP" altLang="en-US" sz="4000" b="1" dirty="0">
              <a:latin typeface="+mn-ea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5536" y="3284984"/>
            <a:ext cx="6552728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n-ea"/>
              </a:rPr>
              <a:t>・「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発見</a:t>
            </a:r>
            <a:r>
              <a:rPr lang="ja-JP" altLang="en-US" sz="4000" b="1" dirty="0" smtClean="0">
                <a:latin typeface="+mn-ea"/>
              </a:rPr>
              <a:t>」したことをメモ</a:t>
            </a:r>
            <a:r>
              <a:rPr lang="ja-JP" altLang="en-US" sz="4000" b="1" dirty="0">
                <a:latin typeface="+mn-ea"/>
              </a:rPr>
              <a:t>に</a:t>
            </a:r>
            <a:r>
              <a:rPr lang="ja-JP" altLang="en-US" sz="4000" b="1" dirty="0" smtClean="0">
                <a:latin typeface="+mn-ea"/>
              </a:rPr>
              <a:t>とる。</a:t>
            </a:r>
            <a:endParaRPr lang="ja-JP" altLang="en-US" sz="4000" b="1" dirty="0">
              <a:latin typeface="+mn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59832" y="5286223"/>
            <a:ext cx="5184576" cy="15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n-ea"/>
              </a:rPr>
              <a:t>・「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疑問</a:t>
            </a:r>
            <a:r>
              <a:rPr lang="ja-JP" altLang="en-US" sz="4000" b="1" dirty="0" smtClean="0">
                <a:latin typeface="+mn-ea"/>
              </a:rPr>
              <a:t>」に思ったことをメモ</a:t>
            </a:r>
            <a:r>
              <a:rPr lang="ja-JP" altLang="en-US" sz="4000" b="1" dirty="0">
                <a:latin typeface="+mn-ea"/>
              </a:rPr>
              <a:t>に</a:t>
            </a:r>
            <a:r>
              <a:rPr lang="ja-JP" altLang="en-US" sz="4000" b="1" dirty="0" smtClean="0">
                <a:latin typeface="+mn-ea"/>
              </a:rPr>
              <a:t>とる。</a:t>
            </a:r>
            <a:endParaRPr lang="ja-JP" altLang="en-US" sz="4000" b="1" dirty="0">
              <a:latin typeface="+mn-ea"/>
            </a:endParaRPr>
          </a:p>
        </p:txBody>
      </p:sp>
      <p:pic>
        <p:nvPicPr>
          <p:cNvPr id="2050" name="Picture 2" descr="C:\Users\R60005\Pictures\イラスト素材\boy_id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2267744" cy="26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60005\Pictures\イラスト素材\boy_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0" y="4293096"/>
            <a:ext cx="223146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5536" y="72664"/>
            <a:ext cx="8352928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パソコン室でメモを取る時は</a:t>
            </a:r>
            <a:r>
              <a:rPr lang="en-US" altLang="ja-JP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…</a:t>
            </a:r>
            <a:endParaRPr lang="ja-JP" alt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82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39552" y="836712"/>
            <a:ext cx="8352928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131549">
            <a:off x="199953" y="257320"/>
            <a:ext cx="3826768" cy="56207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3600" b="1" dirty="0" smtClean="0">
                <a:latin typeface="+mj-ea"/>
                <a:ea typeface="+mj-ea"/>
              </a:rPr>
              <a:t>ポイントはここ！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1124744"/>
            <a:ext cx="7128792" cy="15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「メモ」なので、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かじょう書き</a:t>
            </a:r>
            <a:r>
              <a:rPr kumimoji="1" lang="ja-JP" altLang="en-US" dirty="0" smtClean="0">
                <a:latin typeface="+mj-ea"/>
                <a:ea typeface="+mj-ea"/>
              </a:rPr>
              <a:t>で十分！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調べながら、</a:t>
            </a:r>
            <a:r>
              <a:rPr lang="ja-JP" altLang="en-US" dirty="0" err="1" smtClean="0">
                <a:solidFill>
                  <a:srgbClr val="FF0000"/>
                </a:solidFill>
                <a:latin typeface="+mj-ea"/>
                <a:ea typeface="+mj-ea"/>
              </a:rPr>
              <a:t>ぎ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問や感想も書いておく</a:t>
            </a:r>
            <a:r>
              <a:rPr lang="ja-JP" altLang="en-US" dirty="0" smtClean="0">
                <a:latin typeface="+mj-ea"/>
                <a:ea typeface="+mj-ea"/>
              </a:rPr>
              <a:t>と次に調べる時のヒントになる。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6" y="1538312"/>
            <a:ext cx="882576" cy="88257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39552" y="3115997"/>
            <a:ext cx="8352928" cy="153713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475656" y="3284984"/>
            <a:ext cx="7128792" cy="1145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ちょさく権に気を付ける！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書いた（描いた）人・作った人の権利を守る。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6" y="3501008"/>
            <a:ext cx="882576" cy="882576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39552" y="4797152"/>
            <a:ext cx="8352928" cy="206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「書名」「</a:t>
            </a:r>
            <a:r>
              <a:rPr lang="ja-JP" altLang="en-US" sz="2250" dirty="0" err="1" smtClean="0">
                <a:solidFill>
                  <a:srgbClr val="FF0000"/>
                </a:solidFill>
                <a:latin typeface="+mn-ea"/>
              </a:rPr>
              <a:t>ちょ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者名」「発行元」「出版年」・発信元（ＵＲＬ）や調べた日時</a:t>
            </a:r>
            <a:r>
              <a:rPr lang="ja-JP" altLang="en-US" sz="2250" dirty="0" smtClean="0">
                <a:latin typeface="+mn-ea"/>
              </a:rPr>
              <a:t>、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写真をとった人の名前。</a:t>
            </a:r>
            <a:endParaRPr lang="en-US" altLang="ja-JP" sz="225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50" dirty="0" smtClean="0">
                <a:latin typeface="+mn-ea"/>
              </a:rPr>
              <a:t>他の人が書いた文章を本から書きぬきしたり、図や写真をのせるときは、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だれが書いた（調べた）か・どこにのっていたか</a:t>
            </a:r>
            <a:r>
              <a:rPr lang="ja-JP" altLang="en-US" sz="2250" dirty="0" smtClean="0">
                <a:latin typeface="+mn-ea"/>
              </a:rPr>
              <a:t>を記入する。</a:t>
            </a:r>
            <a:endParaRPr lang="en-US" altLang="ja-JP" sz="225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250" dirty="0" smtClean="0">
                <a:solidFill>
                  <a:srgbClr val="008000"/>
                </a:solidFill>
                <a:latin typeface="+mn-ea"/>
              </a:rPr>
              <a:t>例：</a:t>
            </a:r>
            <a:r>
              <a:rPr lang="en-US" altLang="ja-JP" sz="2250" dirty="0" smtClean="0">
                <a:solidFill>
                  <a:srgbClr val="008000"/>
                </a:solidFill>
                <a:latin typeface="+mn-ea"/>
              </a:rPr>
              <a:t>X</a:t>
            </a:r>
            <a:r>
              <a:rPr lang="ja-JP" altLang="en-US" sz="2250" dirty="0" smtClean="0">
                <a:solidFill>
                  <a:srgbClr val="008000"/>
                </a:solidFill>
                <a:latin typeface="+mn-ea"/>
              </a:rPr>
              <a:t>月</a:t>
            </a:r>
            <a:r>
              <a:rPr lang="en-US" altLang="ja-JP" sz="2250" dirty="0" smtClean="0">
                <a:solidFill>
                  <a:srgbClr val="008000"/>
                </a:solidFill>
                <a:latin typeface="+mn-ea"/>
              </a:rPr>
              <a:t>X</a:t>
            </a:r>
            <a:r>
              <a:rPr lang="ja-JP" altLang="en-US" sz="2250" dirty="0" smtClean="0">
                <a:solidFill>
                  <a:srgbClr val="008000"/>
                </a:solidFill>
                <a:latin typeface="+mn-ea"/>
              </a:rPr>
              <a:t>日</a:t>
            </a:r>
            <a:r>
              <a:rPr lang="en-US" altLang="ja-JP" sz="2250" dirty="0" smtClean="0">
                <a:solidFill>
                  <a:srgbClr val="008000"/>
                </a:solidFill>
                <a:latin typeface="+mn-ea"/>
              </a:rPr>
              <a:t>○○</a:t>
            </a:r>
            <a:r>
              <a:rPr lang="ja-JP" altLang="en-US" sz="2250" dirty="0" smtClean="0">
                <a:solidFill>
                  <a:srgbClr val="008000"/>
                </a:solidFill>
                <a:latin typeface="+mn-ea"/>
              </a:rPr>
              <a:t>ホームページより引用、</a:t>
            </a:r>
            <a:r>
              <a:rPr lang="en-US" altLang="ja-JP" sz="2250" dirty="0" smtClean="0">
                <a:solidFill>
                  <a:srgbClr val="008000"/>
                </a:solidFill>
                <a:latin typeface="+mn-ea"/>
              </a:rPr>
              <a:t>【</a:t>
            </a:r>
            <a:r>
              <a:rPr lang="ja-JP" altLang="en-US" sz="2250" dirty="0" smtClean="0">
                <a:solidFill>
                  <a:srgbClr val="008000"/>
                </a:solidFill>
                <a:latin typeface="+mn-ea"/>
              </a:rPr>
              <a:t>本の名前</a:t>
            </a:r>
            <a:r>
              <a:rPr lang="en-US" altLang="ja-JP" sz="2250" dirty="0" smtClean="0">
                <a:solidFill>
                  <a:srgbClr val="008000"/>
                </a:solidFill>
                <a:latin typeface="+mn-ea"/>
              </a:rPr>
              <a:t>】</a:t>
            </a:r>
            <a:r>
              <a:rPr lang="ja-JP" altLang="en-US" sz="2250" dirty="0" smtClean="0">
                <a:solidFill>
                  <a:srgbClr val="008000"/>
                </a:solidFill>
                <a:latin typeface="+mn-ea"/>
              </a:rPr>
              <a:t>から引用</a:t>
            </a:r>
            <a:endParaRPr lang="ja-JP" altLang="en-US" sz="2250" dirty="0">
              <a:solidFill>
                <a:srgbClr val="008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58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685800" y="2780928"/>
            <a:ext cx="7772400" cy="1470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latin typeface="+mn-ea"/>
              </a:rPr>
              <a:t>調べたことをまとめよう！</a:t>
            </a:r>
            <a:endParaRPr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26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-6300" y="18683"/>
            <a:ext cx="2852936" cy="28529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943863" y="8682"/>
            <a:ext cx="2852936" cy="28529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203870" y="3588943"/>
            <a:ext cx="2852936" cy="28529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51520" y="3999877"/>
            <a:ext cx="2852936" cy="28529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C:\Users\R60005\Pictures\イラスト素材\school_toshokan_hond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21" y="4235589"/>
            <a:ext cx="3137011" cy="26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72" y="0"/>
            <a:ext cx="2708930" cy="27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60005\Pictures\イラスト素材\book_fusen_yok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" y="3429000"/>
            <a:ext cx="2124267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60005\Pictures\イラスト素材\book_open_yok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7590">
            <a:off x="344473" y="4727768"/>
            <a:ext cx="2124267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60005\Pictures\イラスト素材\gutspose_m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1962176" cy="24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60005\Pictures\イラスト素材\study_wakaru_gir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43" y="2361794"/>
            <a:ext cx="2826256" cy="28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R60005\Pictures\イラスト素材\computer_gir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14" y="260649"/>
            <a:ext cx="34097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179512" y="2636912"/>
            <a:ext cx="2376264" cy="73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effectLst/>
                <a:latin typeface="+mj-ea"/>
              </a:rPr>
              <a:t>大人の人に</a:t>
            </a:r>
            <a:endParaRPr lang="en-US" altLang="ja-JP" b="1" dirty="0" smtClean="0">
              <a:effectLst/>
              <a:latin typeface="+mj-ea"/>
            </a:endParaRPr>
          </a:p>
          <a:p>
            <a:r>
              <a:rPr lang="ja-JP" altLang="en-US" b="1" dirty="0" smtClean="0">
                <a:effectLst/>
                <a:latin typeface="+mj-ea"/>
              </a:rPr>
              <a:t>聞いたこと。</a:t>
            </a:r>
            <a:endParaRPr lang="ja-JP" altLang="en-US" b="1" dirty="0">
              <a:effectLst/>
              <a:latin typeface="+mj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6949697" y="386748"/>
            <a:ext cx="2086799" cy="1098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effectLst/>
                <a:latin typeface="+mj-ea"/>
              </a:rPr>
              <a:t>パソコンで</a:t>
            </a:r>
            <a:endParaRPr lang="en-US" altLang="ja-JP" sz="2800" b="1" dirty="0" smtClean="0">
              <a:effectLst/>
              <a:latin typeface="+mj-ea"/>
            </a:endParaRPr>
          </a:p>
          <a:p>
            <a:r>
              <a:rPr lang="ja-JP" altLang="en-US" sz="2800" b="1" dirty="0" smtClean="0">
                <a:effectLst/>
                <a:latin typeface="+mj-ea"/>
              </a:rPr>
              <a:t>調べたこと。</a:t>
            </a:r>
            <a:endParaRPr lang="ja-JP" altLang="en-US" sz="2800" b="1" dirty="0">
              <a:effectLst/>
              <a:latin typeface="+mj-ea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228184" y="3356992"/>
            <a:ext cx="2086799" cy="1098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effectLst/>
                <a:latin typeface="+mj-ea"/>
              </a:rPr>
              <a:t>図書室で</a:t>
            </a:r>
            <a:endParaRPr lang="en-US" altLang="ja-JP" sz="2800" b="1" dirty="0" smtClean="0">
              <a:effectLst/>
              <a:latin typeface="+mj-ea"/>
            </a:endParaRPr>
          </a:p>
          <a:p>
            <a:r>
              <a:rPr lang="ja-JP" altLang="en-US" sz="2800" b="1" dirty="0" smtClean="0">
                <a:effectLst/>
                <a:latin typeface="+mj-ea"/>
              </a:rPr>
              <a:t>調べたこと。</a:t>
            </a:r>
            <a:endParaRPr lang="ja-JP" altLang="en-US" sz="2800" b="1" dirty="0">
              <a:effectLst/>
              <a:latin typeface="+mj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555776" y="5445224"/>
            <a:ext cx="28803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effectLst/>
                <a:latin typeface="+mj-ea"/>
              </a:rPr>
              <a:t>発見したことや</a:t>
            </a:r>
            <a:endParaRPr lang="en-US" altLang="ja-JP" sz="2800" b="1" dirty="0" smtClean="0">
              <a:effectLst/>
              <a:latin typeface="+mj-ea"/>
            </a:endParaRPr>
          </a:p>
          <a:p>
            <a:r>
              <a:rPr lang="ja-JP" altLang="en-US" sz="2800" b="1" dirty="0" smtClean="0">
                <a:effectLst/>
                <a:latin typeface="+mj-ea"/>
              </a:rPr>
              <a:t>疑問に思ったことについての情報。</a:t>
            </a:r>
            <a:endParaRPr lang="ja-JP" altLang="en-US" sz="2800" b="1" dirty="0">
              <a:effectLst/>
              <a:latin typeface="+mj-ea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627784" y="692696"/>
            <a:ext cx="316835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</a:rPr>
              <a:t>どんなことを</a:t>
            </a:r>
            <a:endParaRPr lang="en-US" altLang="ja-JP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ea"/>
            </a:endParaRPr>
          </a:p>
          <a:p>
            <a:r>
              <a:rPr lang="ja-JP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</a:rPr>
              <a:t>メモしたかな？</a:t>
            </a:r>
            <a:endParaRPr lang="ja-JP" altLang="en-US" sz="36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60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79512" y="764704"/>
            <a:ext cx="8712968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★何</a:t>
            </a:r>
            <a:r>
              <a:rPr lang="ja-JP" altLang="en-US" dirty="0">
                <a:latin typeface="+mj-ea"/>
                <a:ea typeface="+mj-ea"/>
              </a:rPr>
              <a:t>をみんなに一番伝えたいのか考えましょう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2457648" cy="3264358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55576" y="3645024"/>
            <a:ext cx="59046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その時大事なのは、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わかるように書くことです。</a:t>
            </a:r>
            <a:endParaRPr lang="en-US" altLang="ja-JP" dirty="0" smtClean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55576" y="2132856"/>
            <a:ext cx="7056784" cy="54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800" dirty="0" smtClean="0">
                <a:latin typeface="+mj-ea"/>
                <a:ea typeface="+mj-ea"/>
              </a:rPr>
              <a:t>※</a:t>
            </a:r>
            <a:r>
              <a:rPr lang="ja-JP" altLang="en-US" sz="2800" dirty="0" smtClean="0">
                <a:latin typeface="+mj-ea"/>
                <a:ea typeface="+mj-ea"/>
              </a:rPr>
              <a:t>調べた結果をならべるだけではありません。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23528" y="1628800"/>
            <a:ext cx="856895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★調べて発見したこと、学んだことをまとめます。</a:t>
            </a:r>
            <a:endParaRPr lang="en-US" altLang="ja-JP" dirty="0" smtClean="0">
              <a:latin typeface="+mj-ea"/>
              <a:ea typeface="+mj-ea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55576" y="4221088"/>
            <a:ext cx="59046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00B050"/>
                </a:solidFill>
                <a:latin typeface="+mj-ea"/>
                <a:ea typeface="+mj-ea"/>
              </a:rPr>
              <a:t>・</a:t>
            </a:r>
            <a:r>
              <a:rPr lang="ja-JP" altLang="en-US" dirty="0">
                <a:solidFill>
                  <a:srgbClr val="00B050"/>
                </a:solidFill>
                <a:latin typeface="+mj-ea"/>
                <a:ea typeface="+mj-ea"/>
              </a:rPr>
              <a:t>し</a:t>
            </a:r>
            <a:r>
              <a:rPr lang="ja-JP" altLang="en-US" dirty="0" smtClean="0">
                <a:solidFill>
                  <a:srgbClr val="00B050"/>
                </a:solidFill>
                <a:latin typeface="+mj-ea"/>
                <a:ea typeface="+mj-ea"/>
              </a:rPr>
              <a:t>料に書いてあったことなのか</a:t>
            </a:r>
            <a:endParaRPr lang="en-US" altLang="ja-JP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00B050"/>
                </a:solidFill>
                <a:latin typeface="+mj-ea"/>
                <a:ea typeface="+mj-ea"/>
              </a:rPr>
              <a:t>・</a:t>
            </a:r>
            <a:r>
              <a:rPr lang="ja-JP" altLang="en-US" dirty="0" smtClean="0">
                <a:solidFill>
                  <a:srgbClr val="00B050"/>
                </a:solidFill>
                <a:latin typeface="+mj-ea"/>
                <a:ea typeface="+mj-ea"/>
              </a:rPr>
              <a:t>自分の考えたことなのか</a:t>
            </a:r>
            <a:endParaRPr lang="en-US" altLang="ja-JP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72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</a:rPr>
              <a:t>言葉をうまく組み合わせよう！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ea"/>
            </a:endParaRPr>
          </a:p>
        </p:txBody>
      </p:sp>
      <p:sp>
        <p:nvSpPr>
          <p:cNvPr id="7" name="タイトル 1"/>
          <p:cNvSpPr txBox="1">
            <a:spLocks noChangeAspect="1"/>
          </p:cNvSpPr>
          <p:nvPr/>
        </p:nvSpPr>
        <p:spPr>
          <a:xfrm>
            <a:off x="457200" y="1077271"/>
            <a:ext cx="4405082" cy="533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広島</a:t>
            </a:r>
          </a:p>
        </p:txBody>
      </p:sp>
      <p:sp>
        <p:nvSpPr>
          <p:cNvPr id="8" name="コンテンツ プレースホルダー 2"/>
          <p:cNvSpPr>
            <a:spLocks noGrp="1" noChangeAspect="1"/>
          </p:cNvSpPr>
          <p:nvPr>
            <p:ph idx="1"/>
          </p:nvPr>
        </p:nvSpPr>
        <p:spPr>
          <a:xfrm>
            <a:off x="3923928" y="1783361"/>
            <a:ext cx="4539130" cy="506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検索結果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：約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14,300,000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件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タイトル 1"/>
          <p:cNvSpPr txBox="1">
            <a:spLocks noChangeAspect="1"/>
          </p:cNvSpPr>
          <p:nvPr/>
        </p:nvSpPr>
        <p:spPr>
          <a:xfrm>
            <a:off x="5220073" y="1077271"/>
            <a:ext cx="1291903" cy="53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chemeClr val="bg1"/>
                </a:solidFill>
                <a:latin typeface="+mn-ea"/>
                <a:ea typeface="+mn-ea"/>
              </a:rPr>
              <a:t>さがす</a:t>
            </a:r>
            <a:endParaRPr lang="en-US" altLang="ja-JP" sz="32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タイトル 1"/>
          <p:cNvSpPr txBox="1">
            <a:spLocks noChangeAspect="1"/>
          </p:cNvSpPr>
          <p:nvPr/>
        </p:nvSpPr>
        <p:spPr>
          <a:xfrm>
            <a:off x="457200" y="3223521"/>
            <a:ext cx="4405082" cy="533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/>
              <a:t>広島　平和</a:t>
            </a:r>
            <a:endParaRPr lang="en-US" altLang="ja-JP" sz="3200" dirty="0" smtClean="0"/>
          </a:p>
        </p:txBody>
      </p:sp>
      <p:sp>
        <p:nvSpPr>
          <p:cNvPr id="11" name="コンテンツ プレースホルダー 2"/>
          <p:cNvSpPr txBox="1">
            <a:spLocks noChangeAspect="1"/>
          </p:cNvSpPr>
          <p:nvPr/>
        </p:nvSpPr>
        <p:spPr>
          <a:xfrm>
            <a:off x="4211960" y="3929611"/>
            <a:ext cx="4251098" cy="506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検索結果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：約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2,150,000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件</a:t>
            </a:r>
          </a:p>
        </p:txBody>
      </p:sp>
      <p:sp>
        <p:nvSpPr>
          <p:cNvPr id="12" name="タイトル 1"/>
          <p:cNvSpPr txBox="1">
            <a:spLocks noChangeAspect="1"/>
          </p:cNvSpPr>
          <p:nvPr/>
        </p:nvSpPr>
        <p:spPr>
          <a:xfrm>
            <a:off x="5220073" y="3223521"/>
            <a:ext cx="1291903" cy="53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chemeClr val="bg1"/>
                </a:solidFill>
                <a:latin typeface="+mn-ea"/>
                <a:ea typeface="+mn-ea"/>
              </a:rPr>
              <a:t>さがす</a:t>
            </a:r>
            <a:endParaRPr lang="en-US" altLang="ja-JP" sz="32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タイトル 1"/>
          <p:cNvSpPr txBox="1">
            <a:spLocks noChangeAspect="1"/>
          </p:cNvSpPr>
          <p:nvPr/>
        </p:nvSpPr>
        <p:spPr>
          <a:xfrm>
            <a:off x="457200" y="5527777"/>
            <a:ext cx="4405082" cy="533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広島　</a:t>
            </a:r>
            <a:r>
              <a:rPr lang="ja-JP" altLang="en-US" sz="3200" dirty="0" smtClean="0"/>
              <a:t>平和公園</a:t>
            </a:r>
            <a:endParaRPr lang="en-US" altLang="ja-JP" sz="3200" dirty="0"/>
          </a:p>
        </p:txBody>
      </p:sp>
      <p:sp>
        <p:nvSpPr>
          <p:cNvPr id="14" name="コンテンツ プレースホルダー 2"/>
          <p:cNvSpPr txBox="1">
            <a:spLocks noChangeAspect="1"/>
          </p:cNvSpPr>
          <p:nvPr/>
        </p:nvSpPr>
        <p:spPr>
          <a:xfrm>
            <a:off x="4211960" y="6233867"/>
            <a:ext cx="4251098" cy="506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検索結果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：約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41,000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件</a:t>
            </a:r>
          </a:p>
        </p:txBody>
      </p:sp>
      <p:sp>
        <p:nvSpPr>
          <p:cNvPr id="15" name="タイトル 1"/>
          <p:cNvSpPr txBox="1">
            <a:spLocks noChangeAspect="1"/>
          </p:cNvSpPr>
          <p:nvPr/>
        </p:nvSpPr>
        <p:spPr>
          <a:xfrm>
            <a:off x="5220073" y="5527777"/>
            <a:ext cx="1291903" cy="5339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chemeClr val="bg1"/>
                </a:solidFill>
                <a:latin typeface="+mn-ea"/>
                <a:ea typeface="+mn-ea"/>
              </a:rPr>
              <a:t>さがす</a:t>
            </a:r>
            <a:endParaRPr lang="en-US" altLang="ja-JP" sz="32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線吹き出し 2 (枠付き) 15"/>
          <p:cNvSpPr>
            <a:spLocks noChangeAspect="1"/>
          </p:cNvSpPr>
          <p:nvPr/>
        </p:nvSpPr>
        <p:spPr>
          <a:xfrm>
            <a:off x="1331641" y="3017181"/>
            <a:ext cx="205223" cy="9260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461"/>
              <a:gd name="adj6" fmla="val -17516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/>
          <p:cNvSpPr txBox="1">
            <a:spLocks noChangeAspect="1"/>
          </p:cNvSpPr>
          <p:nvPr/>
        </p:nvSpPr>
        <p:spPr>
          <a:xfrm>
            <a:off x="251520" y="2342586"/>
            <a:ext cx="4251098" cy="506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スペース（空白）をあける</a:t>
            </a:r>
            <a:endParaRPr lang="ja-JP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線吹き出し 2 (枠付き) 17"/>
          <p:cNvSpPr>
            <a:spLocks noChangeAspect="1"/>
          </p:cNvSpPr>
          <p:nvPr/>
        </p:nvSpPr>
        <p:spPr>
          <a:xfrm flipH="1">
            <a:off x="1350301" y="5321437"/>
            <a:ext cx="205223" cy="9260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461"/>
              <a:gd name="adj6" fmla="val -17516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コンテンツ プレースホルダー 2"/>
          <p:cNvSpPr txBox="1">
            <a:spLocks noChangeAspect="1"/>
          </p:cNvSpPr>
          <p:nvPr/>
        </p:nvSpPr>
        <p:spPr>
          <a:xfrm>
            <a:off x="601216" y="4755058"/>
            <a:ext cx="4251098" cy="506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スペース（空白）をあける</a:t>
            </a:r>
            <a:endParaRPr lang="ja-JP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9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</a:rPr>
              <a:t>より正かく</a:t>
            </a:r>
            <a:r>
              <a:rPr kumimoji="1" lang="ja-JP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</a:rPr>
              <a:t>な</a:t>
            </a:r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</a:rPr>
              <a:t>じょうほうをさがすには？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e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14016" y="1005699"/>
            <a:ext cx="8352928" cy="15841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14016" y="2877907"/>
            <a:ext cx="8352928" cy="187220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0120" y="1293731"/>
            <a:ext cx="7416824" cy="108012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国・都道府県・市町村</a:t>
            </a:r>
            <a:r>
              <a:rPr kumimoji="1" lang="ja-JP" altLang="en-US" dirty="0" smtClean="0">
                <a:latin typeface="+mj-ea"/>
                <a:ea typeface="+mj-ea"/>
              </a:rPr>
              <a:t>などの公のホームページを参考にする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350120" y="3021923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調べたいことが細かく決まっているときは、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せん門の会社</a:t>
            </a:r>
            <a:r>
              <a:rPr lang="ja-JP" altLang="en-US" dirty="0" smtClean="0">
                <a:latin typeface="+mj-ea"/>
                <a:ea typeface="+mj-ea"/>
              </a:rPr>
              <a:t>や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団体</a:t>
            </a:r>
            <a:r>
              <a:rPr lang="ja-JP" altLang="en-US" dirty="0" smtClean="0">
                <a:latin typeface="+mj-ea"/>
                <a:ea typeface="+mj-ea"/>
              </a:rPr>
              <a:t>のホームページを見てみる。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5739"/>
            <a:ext cx="882576" cy="88257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72723"/>
            <a:ext cx="882576" cy="882576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414016" y="5013176"/>
            <a:ext cx="8352928" cy="172819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350120" y="5301208"/>
            <a:ext cx="676875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「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いつ</a:t>
            </a:r>
            <a:r>
              <a:rPr lang="ja-JP" altLang="en-US" dirty="0" smtClean="0">
                <a:latin typeface="+mj-ea"/>
                <a:ea typeface="+mj-ea"/>
              </a:rPr>
              <a:t>」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書かれた記事</a:t>
            </a:r>
            <a:r>
              <a:rPr lang="ja-JP" altLang="en-US" dirty="0" smtClean="0">
                <a:latin typeface="+mj-ea"/>
                <a:ea typeface="+mj-ea"/>
              </a:rPr>
              <a:t>なのか、「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いつ</a:t>
            </a:r>
            <a:r>
              <a:rPr lang="ja-JP" altLang="en-US" dirty="0" smtClean="0">
                <a:latin typeface="+mj-ea"/>
                <a:ea typeface="+mj-ea"/>
              </a:rPr>
              <a:t>」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集計した統計</a:t>
            </a:r>
            <a:r>
              <a:rPr lang="ja-JP" altLang="en-US" dirty="0" smtClean="0">
                <a:latin typeface="+mj-ea"/>
                <a:ea typeface="+mj-ea"/>
              </a:rPr>
              <a:t>なのかを確認する。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17232"/>
            <a:ext cx="882576" cy="8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685800" y="2780928"/>
            <a:ext cx="7772400" cy="1470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latin typeface="+mn-ea"/>
              </a:rPr>
              <a:t>やってみよう！</a:t>
            </a:r>
            <a:endParaRPr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12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3301"/>
            <a:ext cx="4636928" cy="56207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広島　平和公園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960" y="1249391"/>
            <a:ext cx="4474840" cy="532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検索結果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：約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41,000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件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220072" y="543301"/>
            <a:ext cx="1359898" cy="56207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chemeClr val="bg1"/>
                </a:solidFill>
                <a:latin typeface="+mn-ea"/>
                <a:ea typeface="+mn-ea"/>
              </a:rPr>
              <a:t>さがす</a:t>
            </a:r>
            <a:endParaRPr lang="en-US" altLang="ja-JP" sz="32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388424" cy="471618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907704" y="3645024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カギ線コネクタ 12"/>
          <p:cNvCxnSpPr>
            <a:stCxn id="12" idx="3"/>
            <a:endCxn id="14" idx="1"/>
          </p:cNvCxnSpPr>
          <p:nvPr/>
        </p:nvCxnSpPr>
        <p:spPr>
          <a:xfrm>
            <a:off x="2987824" y="3753036"/>
            <a:ext cx="1980220" cy="213381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hlinkClick r:id="rId3" action="ppaction://hlinksldjump"/>
          </p:cNvPr>
          <p:cNvSpPr txBox="1"/>
          <p:nvPr/>
        </p:nvSpPr>
        <p:spPr>
          <a:xfrm>
            <a:off x="4968044" y="562524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平和記念資料館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46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15" y="97263"/>
            <a:ext cx="87092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292080" y="2852936"/>
            <a:ext cx="115212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hlinkClick r:id="rId3" action="ppaction://hlinksldjump"/>
          </p:cNvPr>
          <p:cNvSpPr txBox="1"/>
          <p:nvPr/>
        </p:nvSpPr>
        <p:spPr>
          <a:xfrm>
            <a:off x="395536" y="510202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目的別利用案内</a:t>
            </a:r>
            <a:endParaRPr kumimoji="1" lang="ja-JP" altLang="en-US" sz="2800" dirty="0"/>
          </a:p>
        </p:txBody>
      </p:sp>
      <p:sp>
        <p:nvSpPr>
          <p:cNvPr id="8" name="テキスト ボックス 7">
            <a:hlinkClick r:id="rId3" action="ppaction://hlinksldjump"/>
          </p:cNvPr>
          <p:cNvSpPr txBox="1"/>
          <p:nvPr/>
        </p:nvSpPr>
        <p:spPr>
          <a:xfrm>
            <a:off x="3740820" y="5102025"/>
            <a:ext cx="378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バーチャルミュージアム</a:t>
            </a:r>
            <a:endParaRPr kumimoji="1" lang="ja-JP" altLang="en-US" sz="2800" dirty="0"/>
          </a:p>
        </p:txBody>
      </p:sp>
      <p:sp>
        <p:nvSpPr>
          <p:cNvPr id="9" name="テキスト ボックス 8">
            <a:hlinkClick r:id="rId3" action="ppaction://hlinksldjump"/>
          </p:cNvPr>
          <p:cNvSpPr txBox="1"/>
          <p:nvPr/>
        </p:nvSpPr>
        <p:spPr>
          <a:xfrm>
            <a:off x="1115616" y="5877272"/>
            <a:ext cx="451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バーチャルミュージアム</a:t>
            </a:r>
            <a:r>
              <a:rPr lang="en-US" altLang="ja-JP" sz="2800" dirty="0" smtClean="0"/>
              <a:t>URL</a:t>
            </a:r>
            <a:endParaRPr lang="ja-JP" altLang="en-US" sz="2800" dirty="0"/>
          </a:p>
        </p:txBody>
      </p:sp>
      <p:sp>
        <p:nvSpPr>
          <p:cNvPr id="10" name="テキスト ボックス 9">
            <a:hlinkClick r:id="rId3" action="ppaction://hlinksldjump"/>
          </p:cNvPr>
          <p:cNvSpPr txBox="1"/>
          <p:nvPr/>
        </p:nvSpPr>
        <p:spPr>
          <a:xfrm>
            <a:off x="6224928" y="5661828"/>
            <a:ext cx="2724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平和記念公園や</a:t>
            </a:r>
            <a:endParaRPr lang="en-US" altLang="ja-JP" sz="2800" dirty="0" smtClean="0"/>
          </a:p>
          <a:p>
            <a:r>
              <a:rPr lang="ja-JP" altLang="en-US" sz="2800" dirty="0" smtClean="0"/>
              <a:t>平和記念資料館</a:t>
            </a:r>
            <a:endParaRPr lang="ja-JP" altLang="en-US" sz="2800" dirty="0"/>
          </a:p>
        </p:txBody>
      </p:sp>
      <p:sp>
        <p:nvSpPr>
          <p:cNvPr id="11" name="右矢印 10"/>
          <p:cNvSpPr/>
          <p:nvPr/>
        </p:nvSpPr>
        <p:spPr>
          <a:xfrm>
            <a:off x="3131840" y="5157192"/>
            <a:ext cx="6089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506636" y="5940859"/>
            <a:ext cx="6089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547196" y="5940859"/>
            <a:ext cx="6089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9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394" y="764704"/>
            <a:ext cx="8696290" cy="48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4860032" y="2197596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946" y="741860"/>
            <a:ext cx="8696290" cy="4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115616" y="2060848"/>
            <a:ext cx="10081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9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" y="75335"/>
            <a:ext cx="5634881" cy="6666033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23528" y="3573016"/>
            <a:ext cx="504056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カギ線コネクタ 3"/>
          <p:cNvCxnSpPr/>
          <p:nvPr/>
        </p:nvCxnSpPr>
        <p:spPr>
          <a:xfrm>
            <a:off x="5364088" y="3861048"/>
            <a:ext cx="504056" cy="180020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868144" y="548680"/>
            <a:ext cx="3059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爆心地に一番</a:t>
            </a:r>
            <a:r>
              <a:rPr lang="ja-JP" altLang="en-US" sz="2400" b="1" dirty="0" smtClean="0"/>
              <a:t>近い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小学校</a:t>
            </a:r>
            <a:endParaRPr lang="en-US" altLang="ja-JP" sz="2400" b="1" dirty="0" smtClean="0"/>
          </a:p>
          <a:p>
            <a:endParaRPr lang="ja-JP" altLang="en-US" sz="2400" dirty="0"/>
          </a:p>
          <a:p>
            <a:r>
              <a:rPr lang="ja-JP" altLang="en-US" sz="2400" dirty="0"/>
              <a:t>本川国民学校（現　本川小学校）は爆心地に最も近い学校（約</a:t>
            </a:r>
            <a:r>
              <a:rPr lang="en-US" altLang="ja-JP" sz="2400" dirty="0"/>
              <a:t>410</a:t>
            </a:r>
            <a:r>
              <a:rPr lang="ja-JP" altLang="en-US" sz="2400" dirty="0"/>
              <a:t>ｍ）として大きな被害を受けました。校舎は外部を残して全焼、壊滅し、</a:t>
            </a:r>
            <a:r>
              <a:rPr lang="ja-JP" altLang="en-US" sz="2400" b="1" dirty="0"/>
              <a:t>校長ほか</a:t>
            </a:r>
            <a:r>
              <a:rPr lang="en-US" altLang="ja-JP" sz="2400" b="1" dirty="0"/>
              <a:t>10</a:t>
            </a:r>
            <a:r>
              <a:rPr lang="ja-JP" altLang="en-US" sz="2400" b="1" dirty="0"/>
              <a:t>人の教職員と１、２年生の子どもたち約</a:t>
            </a:r>
            <a:r>
              <a:rPr lang="en-US" altLang="ja-JP" sz="2400" b="1" dirty="0"/>
              <a:t>400</a:t>
            </a:r>
            <a:r>
              <a:rPr lang="ja-JP" altLang="en-US" sz="2400" b="1" dirty="0"/>
              <a:t>人</a:t>
            </a:r>
            <a:r>
              <a:rPr lang="ja-JP" altLang="en-US" sz="2400" dirty="0"/>
              <a:t>のうち先生１人、生徒１人のみが奇跡的に助かりました</a:t>
            </a:r>
            <a:r>
              <a:rPr lang="ja-JP" altLang="en-US" sz="2400" dirty="0" smtClean="0"/>
              <a:t>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84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2339752" y="1075048"/>
            <a:ext cx="6347048" cy="792088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</a:rPr>
              <a:t>どんな疑問がうかぶかな？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ea"/>
            </a:endParaRPr>
          </a:p>
        </p:txBody>
      </p:sp>
      <p:pic>
        <p:nvPicPr>
          <p:cNvPr id="18" name="Picture 3" descr="C:\Users\R60005\Pictures\イラスト素材\boy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0" y="188640"/>
            <a:ext cx="223146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395536" y="2804220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n-ea"/>
              </a:rPr>
              <a:t>・夏休みなのにどうして先生や子どもたちは学校にいたのだろう？</a:t>
            </a:r>
            <a:endParaRPr lang="ja-JP" altLang="en-US" sz="4000" b="1" dirty="0">
              <a:latin typeface="+mn-ea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395536" y="4653136"/>
            <a:ext cx="8748464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n-ea"/>
              </a:rPr>
              <a:t>・なぜ１、２年生だけがいたのだろう？</a:t>
            </a:r>
            <a:endParaRPr lang="en-US" altLang="ja-JP" sz="4000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n-ea"/>
              </a:rPr>
              <a:t>他の学年は、大丈夫だったのだろうか？</a:t>
            </a:r>
            <a:endParaRPr lang="ja-JP" altLang="en-US" sz="4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12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636</Words>
  <Application>Microsoft Office PowerPoint</Application>
  <PresentationFormat>画面に合わせる (4:3)</PresentationFormat>
  <Paragraphs>79</Paragraphs>
  <Slides>17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キーワード検索の復習</vt:lpstr>
      <vt:lpstr>言葉をうまく組み合わせよう！</vt:lpstr>
      <vt:lpstr>より正かくなじょうほうをさがすには？</vt:lpstr>
      <vt:lpstr>PowerPoint プレゼンテーション</vt:lpstr>
      <vt:lpstr>広島　平和公園</vt:lpstr>
      <vt:lpstr>PowerPoint プレゼンテーション</vt:lpstr>
      <vt:lpstr>PowerPoint プレゼンテーション</vt:lpstr>
      <vt:lpstr>PowerPoint プレゼンテーション</vt:lpstr>
      <vt:lpstr>どんな疑問がうかぶかな？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ポイントはここ！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調べ学習をもっと上手に！</dc:title>
  <dc:creator>山口市</dc:creator>
  <cp:lastModifiedBy>山口市</cp:lastModifiedBy>
  <cp:revision>33</cp:revision>
  <dcterms:created xsi:type="dcterms:W3CDTF">2016-10-14T00:25:50Z</dcterms:created>
  <dcterms:modified xsi:type="dcterms:W3CDTF">2018-09-25T00:39:58Z</dcterms:modified>
</cp:coreProperties>
</file>