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70" r:id="rId2"/>
    <p:sldId id="263" r:id="rId3"/>
    <p:sldId id="287" r:id="rId4"/>
    <p:sldId id="276" r:id="rId5"/>
    <p:sldId id="288" r:id="rId6"/>
    <p:sldId id="289" r:id="rId7"/>
    <p:sldId id="294" r:id="rId8"/>
    <p:sldId id="295" r:id="rId9"/>
    <p:sldId id="292" r:id="rId10"/>
    <p:sldId id="293" r:id="rId11"/>
    <p:sldId id="296" r:id="rId12"/>
    <p:sldId id="297" r:id="rId13"/>
    <p:sldId id="286" r:id="rId14"/>
    <p:sldId id="267" r:id="rId15"/>
    <p:sldId id="281" r:id="rId16"/>
    <p:sldId id="282" r:id="rId17"/>
    <p:sldId id="298" r:id="rId18"/>
    <p:sldId id="299" r:id="rId19"/>
    <p:sldId id="283" r:id="rId20"/>
    <p:sldId id="285" r:id="rId21"/>
    <p:sldId id="284" r:id="rId22"/>
    <p:sldId id="301" r:id="rId23"/>
    <p:sldId id="269" r:id="rId24"/>
    <p:sldId id="308" r:id="rId25"/>
    <p:sldId id="302" r:id="rId26"/>
    <p:sldId id="303" r:id="rId27"/>
    <p:sldId id="304" r:id="rId28"/>
    <p:sldId id="305" r:id="rId29"/>
    <p:sldId id="306" r:id="rId30"/>
    <p:sldId id="307" r:id="rId31"/>
  </p:sldIdLst>
  <p:sldSz cx="9144000" cy="6858000" type="screen4x3"/>
  <p:notesSz cx="6735763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37" autoAdjust="0"/>
    <p:restoredTop sz="94604" autoAdjust="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4EFD7-1828-4782-954A-32B5750773EC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18831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7316"/>
            <a:ext cx="2918831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0A7F0-C5E8-4B83-AFB7-836BFE0BC9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678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B46B8-98F2-414F-A02C-05378125CAE7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9515"/>
            <a:ext cx="538861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18831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7316"/>
            <a:ext cx="2918831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CE367-FB94-4876-8BF9-B7D03E046B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4195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BDEBB-778C-4FA8-8D8B-0E16BE30E760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5810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12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※</a:t>
            </a:r>
            <a:r>
              <a:rPr lang="ja-JP" altLang="en-US" sz="12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参考にした</a:t>
            </a:r>
            <a:r>
              <a:rPr lang="ja-JP" altLang="en-US" sz="1200" dirty="0" smtClean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「書名」「著者名」「発行元」「出版年」</a:t>
            </a:r>
            <a:r>
              <a:rPr lang="ja-JP" altLang="en-US" sz="12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を書く。見学や調査ちょうさをした</a:t>
            </a:r>
            <a:r>
              <a:rPr lang="ja-JP" altLang="en-US" sz="1200" dirty="0" smtClean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施設名</a:t>
            </a:r>
            <a:r>
              <a:rPr lang="ja-JP" altLang="en-US" sz="12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を書く。</a:t>
            </a:r>
            <a:r>
              <a:rPr lang="ja-JP" altLang="en-US" sz="1200" dirty="0" smtClean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インタビューした人の名前</a:t>
            </a:r>
            <a:r>
              <a:rPr lang="ja-JP" altLang="en-US" sz="12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、インターネット情報の</a:t>
            </a:r>
            <a:r>
              <a:rPr lang="ja-JP" altLang="en-US" sz="1200" dirty="0" smtClean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発信元（ＵＲＬ）や調べた日時</a:t>
            </a:r>
            <a:r>
              <a:rPr lang="ja-JP" altLang="en-US" sz="12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、</a:t>
            </a:r>
            <a:r>
              <a:rPr lang="ja-JP" altLang="en-US" sz="1200" dirty="0" smtClean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写真を撮とった人の名前</a:t>
            </a:r>
            <a:r>
              <a:rPr lang="ja-JP" altLang="en-US" sz="12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を記入する。</a:t>
            </a:r>
            <a:endParaRPr lang="en-US" altLang="ja-JP" sz="1200" dirty="0" smtClean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12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他の人が書いた文章を本から書きぬきしたり、図や写真をのせるときは、</a:t>
            </a:r>
            <a:r>
              <a:rPr lang="ja-JP" altLang="en-US" sz="1200" dirty="0" smtClean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だれが書いた（調べた）か・どこにのっていたか</a:t>
            </a:r>
            <a:r>
              <a:rPr lang="ja-JP" altLang="en-US" sz="12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を記入する。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BDEBB-778C-4FA8-8D8B-0E16BE30E760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290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pPr/>
              <a:t>2018/8/30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0195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pPr/>
              <a:t>2018/8/30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79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pPr/>
              <a:t>2018/8/30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001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pPr/>
              <a:t>2018/8/30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260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pPr/>
              <a:t>2018/8/30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059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pPr/>
              <a:t>2018/8/30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3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pPr/>
              <a:t>2018/8/30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3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pPr/>
              <a:t>2018/8/30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927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pPr/>
              <a:t>2018/8/30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671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pPr/>
              <a:t>2018/8/30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7449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pPr/>
              <a:t>2018/8/30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468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7E8B5-693D-4EFC-BE5D-A278199B1805}" type="datetimeFigureOut">
              <a:rPr kumimoji="1" lang="ja-JP" altLang="en-US" smtClean="0"/>
              <a:pPr/>
              <a:t>2018/8/30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46028-5AA5-4952-9E34-9A3C08BEDD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110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komehp.net/grow/grow006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GIF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2938338"/>
          </a:xfrm>
        </p:spPr>
        <p:txBody>
          <a:bodyPr>
            <a:normAutofit/>
          </a:bodyPr>
          <a:lstStyle/>
          <a:p>
            <a:r>
              <a:rPr lang="ja-JP" altLang="en-US" sz="32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パソコンで情報をさがそう！</a:t>
            </a:r>
            <a:r>
              <a:rPr lang="en-US" altLang="ja-JP" sz="32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sz="32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lang="ja-JP" altLang="en-US" sz="66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インターネット</a:t>
            </a:r>
            <a:r>
              <a:rPr lang="ja-JP" altLang="en-US" sz="66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で</a:t>
            </a:r>
            <a:r>
              <a:rPr lang="ja-JP" altLang="en-US" sz="66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の</a:t>
            </a:r>
            <a:r>
              <a:rPr lang="en-US" altLang="ja-JP" sz="66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sz="66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lang="ja-JP" altLang="en-US" sz="6600" b="1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「けんさく」の方法</a:t>
            </a:r>
            <a:endParaRPr lang="ja-JP" altLang="en-US" sz="66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55776" y="3021658"/>
            <a:ext cx="4320480" cy="383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3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3796649" y="4941168"/>
            <a:ext cx="4858447" cy="1789060"/>
          </a:xfrm>
          <a:prstGeom prst="rect">
            <a:avLst/>
          </a:prstGeom>
          <a:solidFill>
            <a:srgbClr val="FFF0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6454" tIns="53227" rIns="106454" bIns="53227" anchor="ctr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algn="ctr" eaLnBrk="1" hangingPunct="1"/>
            <a:r>
              <a:rPr lang="ja-JP" altLang="en-US" sz="3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知らない人と</a:t>
            </a:r>
            <a:endParaRPr lang="en-US" altLang="ja-JP" sz="33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 eaLnBrk="1" hangingPunct="1"/>
            <a:r>
              <a:rPr lang="ja-JP" altLang="en-US" sz="3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つながるつもりは</a:t>
            </a:r>
            <a:endParaRPr lang="en-US" altLang="ja-JP" sz="33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 eaLnBrk="1" hangingPunct="1"/>
            <a:r>
              <a:rPr lang="ja-JP" altLang="en-US" sz="3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なくても</a:t>
            </a:r>
            <a:r>
              <a:rPr lang="en-US" altLang="ja-JP" sz="3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…</a:t>
            </a:r>
            <a:endParaRPr lang="ja-JP" altLang="en-US" sz="33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063" y="54737"/>
            <a:ext cx="1739657" cy="144545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803" y="268314"/>
            <a:ext cx="1263393" cy="125751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327" y="2489596"/>
            <a:ext cx="1733092" cy="1733092"/>
          </a:xfrm>
          <a:prstGeom prst="rect">
            <a:avLst/>
          </a:prstGeom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9072" y="2415391"/>
            <a:ext cx="2418714" cy="231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44177" y="2575866"/>
            <a:ext cx="1580830" cy="1459569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210044" y="1688127"/>
            <a:ext cx="340838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パソコン・タブレット</a:t>
            </a:r>
            <a:endParaRPr lang="ja-JP" altLang="en-US" sz="2800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420483" y="1593874"/>
            <a:ext cx="340838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スマホ</a:t>
            </a:r>
            <a:r>
              <a:rPr lang="ja-JP" altLang="en-US" sz="2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・けいたい</a:t>
            </a:r>
            <a:endParaRPr lang="ja-JP" altLang="en-US" sz="2800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809803" y="4067087"/>
            <a:ext cx="25988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ゲーム</a:t>
            </a:r>
            <a:endParaRPr lang="ja-JP" altLang="en-US" sz="2800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063" y="4789999"/>
            <a:ext cx="2245888" cy="199322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958" y="177967"/>
            <a:ext cx="1008751" cy="1347863"/>
          </a:xfrm>
          <a:prstGeom prst="rect">
            <a:avLst/>
          </a:prstGeom>
        </p:spPr>
      </p:pic>
      <p:sp>
        <p:nvSpPr>
          <p:cNvPr id="12" name="下矢印 11"/>
          <p:cNvSpPr/>
          <p:nvPr/>
        </p:nvSpPr>
        <p:spPr>
          <a:xfrm rot="2011244">
            <a:off x="2098633" y="4273147"/>
            <a:ext cx="918637" cy="103370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594" y="117956"/>
            <a:ext cx="1416603" cy="141660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451" y="454251"/>
            <a:ext cx="1150895" cy="1148018"/>
          </a:xfrm>
          <a:prstGeom prst="rect">
            <a:avLst/>
          </a:prstGeom>
        </p:spPr>
      </p:pic>
      <p:sp>
        <p:nvSpPr>
          <p:cNvPr id="27" name="下矢印 26"/>
          <p:cNvSpPr/>
          <p:nvPr/>
        </p:nvSpPr>
        <p:spPr>
          <a:xfrm rot="2011244">
            <a:off x="4489989" y="1829312"/>
            <a:ext cx="675594" cy="8741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下矢印 27"/>
          <p:cNvSpPr/>
          <p:nvPr/>
        </p:nvSpPr>
        <p:spPr>
          <a:xfrm rot="19282805">
            <a:off x="1843362" y="2232339"/>
            <a:ext cx="675594" cy="8741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下矢印 28"/>
          <p:cNvSpPr/>
          <p:nvPr/>
        </p:nvSpPr>
        <p:spPr>
          <a:xfrm rot="5717761">
            <a:off x="4875101" y="3801957"/>
            <a:ext cx="675594" cy="8741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561663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102260" y="188640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 smtClean="0">
                <a:solidFill>
                  <a:schemeClr val="accent5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自分が気をつけないと</a:t>
            </a:r>
            <a:endParaRPr kumimoji="1" lang="en-US" altLang="ja-JP" sz="4800" dirty="0" smtClean="0">
              <a:solidFill>
                <a:schemeClr val="accent5">
                  <a:lumMod val="7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4800" dirty="0">
                <a:solidFill>
                  <a:schemeClr val="accent5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自分を</a:t>
            </a:r>
            <a:r>
              <a:rPr lang="ja-JP" altLang="en-US" sz="4800" dirty="0" smtClean="0">
                <a:solidFill>
                  <a:schemeClr val="accent5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守れない</a:t>
            </a:r>
            <a:r>
              <a:rPr lang="ja-JP" altLang="en-US" sz="4800" dirty="0">
                <a:solidFill>
                  <a:schemeClr val="accent5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世界</a:t>
            </a:r>
            <a:endParaRPr kumimoji="1" lang="ja-JP" altLang="en-US" sz="4800" dirty="0">
              <a:solidFill>
                <a:schemeClr val="accent5">
                  <a:lumMod val="7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60" y="1556792"/>
            <a:ext cx="6840760" cy="549997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899500"/>
            <a:ext cx="1184920" cy="983484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755576" y="2627606"/>
            <a:ext cx="8009284" cy="19442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かなり気をつけて</a:t>
            </a:r>
            <a:endParaRPr kumimoji="1" lang="en-US" altLang="ja-JP" sz="4400" dirty="0" smtClean="0">
              <a:solidFill>
                <a:srgbClr val="FF000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kumimoji="1" lang="ja-JP" altLang="en-US" sz="4400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つかわないと</a:t>
            </a:r>
            <a:r>
              <a:rPr kumimoji="1" lang="en-US" altLang="ja-JP" sz="4400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…</a:t>
            </a:r>
            <a:r>
              <a:rPr kumimoji="1" lang="ja-JP" altLang="en-US" sz="4400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！</a:t>
            </a:r>
            <a:endParaRPr kumimoji="1" lang="ja-JP" altLang="en-US" sz="4400" dirty="0">
              <a:solidFill>
                <a:srgbClr val="FF000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925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467544" y="188640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インターネット</a:t>
            </a:r>
            <a:r>
              <a:rPr lang="ja-JP" altLang="en-US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に</a:t>
            </a:r>
            <a:r>
              <a:rPr lang="ja-JP" altLang="en-US" sz="48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つなごう</a:t>
            </a:r>
            <a:r>
              <a:rPr lang="ja-JP" altLang="en-US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！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16" y="1268760"/>
            <a:ext cx="8676456" cy="573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8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" y="2620768"/>
            <a:ext cx="9144000" cy="745885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899592" y="427038"/>
            <a:ext cx="7128792" cy="13541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「キーワード」けんさく</a:t>
            </a:r>
            <a:endParaRPr lang="ja-JP" altLang="en-US" sz="54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699792" y="2620768"/>
            <a:ext cx="4104456" cy="88024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吹き出し 6"/>
          <p:cNvSpPr/>
          <p:nvPr/>
        </p:nvSpPr>
        <p:spPr>
          <a:xfrm>
            <a:off x="755576" y="3952769"/>
            <a:ext cx="2520280" cy="1368152"/>
          </a:xfrm>
          <a:prstGeom prst="wedgeRectCallout">
            <a:avLst>
              <a:gd name="adj1" fmla="val 30509"/>
              <a:gd name="adj2" fmla="val -823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けんさく</a:t>
            </a:r>
            <a:r>
              <a:rPr lang="ja-JP" altLang="en-US" sz="2800" dirty="0" err="1"/>
              <a:t>まど</a:t>
            </a:r>
            <a:endParaRPr lang="en-US" altLang="ja-JP" sz="2800" dirty="0" smtClean="0"/>
          </a:p>
          <a:p>
            <a:pPr algn="ctr"/>
            <a:r>
              <a:rPr lang="ja-JP" altLang="en-US" sz="2800" dirty="0" smtClean="0"/>
              <a:t>（検索窓）</a:t>
            </a:r>
            <a:endParaRPr kumimoji="1" lang="ja-JP" altLang="en-US" sz="28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4011004"/>
            <a:ext cx="2314600" cy="2664746"/>
          </a:xfrm>
          <a:prstGeom prst="rect">
            <a:avLst/>
          </a:prstGeom>
        </p:spPr>
      </p:pic>
      <p:sp>
        <p:nvSpPr>
          <p:cNvPr id="4" name="角丸四角形吹き出し 3"/>
          <p:cNvSpPr/>
          <p:nvPr/>
        </p:nvSpPr>
        <p:spPr>
          <a:xfrm>
            <a:off x="3779912" y="4384817"/>
            <a:ext cx="2880320" cy="1872208"/>
          </a:xfrm>
          <a:prstGeom prst="wedgeRoundRectCallout">
            <a:avLst>
              <a:gd name="adj1" fmla="val 74630"/>
              <a:gd name="adj2" fmla="val 2254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ここ</a:t>
            </a:r>
            <a:r>
              <a:rPr lang="ja-JP" altLang="en-US" sz="2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endParaRPr lang="en-US" altLang="ja-JP" sz="24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キーワードを</a:t>
            </a:r>
            <a:endParaRPr kumimoji="1" lang="en-US" altLang="ja-JP" sz="24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入れるんだ</a:t>
            </a:r>
            <a:r>
              <a:rPr lang="ja-JP" altLang="en-US" sz="2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ね</a:t>
            </a:r>
            <a:r>
              <a:rPr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  <a:endParaRPr kumimoji="1" lang="ja-JP" altLang="en-US" sz="2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646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576" y="1412776"/>
            <a:ext cx="8013195" cy="144016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kumimoji="1"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キーワードけんさくのコツ</a:t>
            </a:r>
            <a:endParaRPr kumimoji="1"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619672" y="1556792"/>
            <a:ext cx="4392488" cy="7920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吹き出し 4"/>
          <p:cNvSpPr/>
          <p:nvPr/>
        </p:nvSpPr>
        <p:spPr>
          <a:xfrm>
            <a:off x="395536" y="3140968"/>
            <a:ext cx="7704856" cy="1224136"/>
          </a:xfrm>
          <a:prstGeom prst="wedgeRectCallout">
            <a:avLst>
              <a:gd name="adj1" fmla="val -14385"/>
              <a:gd name="adj2" fmla="val -10709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「</a:t>
            </a:r>
            <a:r>
              <a:rPr lang="ja-JP" altLang="en-US" sz="3600" dirty="0">
                <a:solidFill>
                  <a:schemeClr val="tx1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米作り</a:t>
            </a:r>
            <a:r>
              <a:rPr kumimoji="1" lang="ja-JP" altLang="en-US" sz="3600" dirty="0" smtClean="0">
                <a:solidFill>
                  <a:schemeClr val="tx1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」</a:t>
            </a:r>
            <a:r>
              <a:rPr kumimoji="1" lang="en-US" altLang="ja-JP" sz="3600" dirty="0" smtClean="0">
                <a:solidFill>
                  <a:schemeClr val="tx1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+</a:t>
            </a:r>
            <a:r>
              <a:rPr lang="ja-JP" altLang="en-US" sz="3600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「</a:t>
            </a:r>
            <a:r>
              <a:rPr lang="ja-JP" altLang="en-US" sz="3600" dirty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くうはく</a:t>
            </a:r>
            <a:r>
              <a:rPr lang="ja-JP" altLang="en-US" sz="3600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」</a:t>
            </a:r>
            <a:r>
              <a:rPr lang="en-US" altLang="ja-JP" sz="3600" dirty="0" smtClean="0">
                <a:solidFill>
                  <a:schemeClr val="tx1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+</a:t>
            </a:r>
            <a:r>
              <a:rPr lang="ja-JP" altLang="en-US" sz="3600" dirty="0" smtClean="0">
                <a:solidFill>
                  <a:schemeClr val="tx1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「作業」</a:t>
            </a:r>
            <a:endParaRPr kumimoji="1" lang="en-US" altLang="ja-JP" sz="3600" dirty="0" smtClean="0">
              <a:solidFill>
                <a:schemeClr val="tx1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763688" y="1575333"/>
            <a:ext cx="3517078" cy="747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米づくり　</a:t>
            </a:r>
            <a:r>
              <a:rPr lang="ja-JP" altLang="en-US" sz="2800" dirty="0"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作業</a:t>
            </a:r>
            <a:r>
              <a:rPr lang="ja-JP" altLang="en-US" sz="2800" dirty="0" smtClean="0"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　　</a:t>
            </a:r>
            <a:endParaRPr lang="en-US" altLang="ja-JP" sz="2800" dirty="0" smtClean="0">
              <a:latin typeface="AR Pゴシック体M" panose="020B0600000000000000" pitchFamily="50" charset="-128"/>
              <a:ea typeface="AR Pゴシック体M" panose="020B0600000000000000" pitchFamily="50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661618" y="4869160"/>
            <a:ext cx="7747113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 smtClean="0"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 </a:t>
            </a:r>
            <a:r>
              <a:rPr lang="ja-JP" altLang="en-US" b="1" dirty="0" smtClean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★キーワードは</a:t>
            </a:r>
            <a:endParaRPr lang="en-US" altLang="ja-JP" b="1" dirty="0" smtClean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r>
              <a:rPr lang="ja-JP" altLang="en-US" b="1" dirty="0" smtClean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２つ～３つぐらい！</a:t>
            </a:r>
            <a:endParaRPr lang="en-US" altLang="ja-JP" b="1" dirty="0" smtClean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635896" y="1683345"/>
            <a:ext cx="174363" cy="5317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753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08409"/>
            <a:ext cx="9144000" cy="4873229"/>
          </a:xfrm>
          <a:prstGeom prst="rect">
            <a:avLst/>
          </a:prstGeom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525220" y="74238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けんさくされたら</a:t>
            </a:r>
            <a:r>
              <a:rPr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…</a:t>
            </a:r>
            <a:endParaRPr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1547664" y="2852936"/>
            <a:ext cx="2376264" cy="19802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1558959" y="3050958"/>
            <a:ext cx="4021153" cy="5400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吹き出し 12"/>
          <p:cNvSpPr/>
          <p:nvPr/>
        </p:nvSpPr>
        <p:spPr>
          <a:xfrm>
            <a:off x="5960840" y="2453321"/>
            <a:ext cx="2736304" cy="975679"/>
          </a:xfrm>
          <a:prstGeom prst="wedgeRoundRectCallout">
            <a:avLst>
              <a:gd name="adj1" fmla="val -124771"/>
              <a:gd name="adj2" fmla="val -213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ホームページ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6094004" y="4096216"/>
            <a:ext cx="2736304" cy="975679"/>
          </a:xfrm>
          <a:prstGeom prst="wedgeRoundRectCallout">
            <a:avLst>
              <a:gd name="adj1" fmla="val -70114"/>
              <a:gd name="adj2" fmla="val -10714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せつめい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150125"/>
            <a:ext cx="9214379" cy="4910738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2123729" y="2924943"/>
            <a:ext cx="1203798" cy="329615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3327527" y="3428999"/>
            <a:ext cx="2150787" cy="34143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2051720" y="1628800"/>
            <a:ext cx="1958425" cy="75965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3327526" y="3787945"/>
            <a:ext cx="3673214" cy="22729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吹き出し 12"/>
          <p:cNvSpPr/>
          <p:nvPr/>
        </p:nvSpPr>
        <p:spPr>
          <a:xfrm>
            <a:off x="294628" y="174446"/>
            <a:ext cx="2736304" cy="975679"/>
          </a:xfrm>
          <a:prstGeom prst="wedgeRoundRectCallout">
            <a:avLst>
              <a:gd name="adj1" fmla="val 31733"/>
              <a:gd name="adj2" fmla="val 10386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</a:rPr>
              <a:t>だれの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</a:rPr>
              <a:t>ホームページ？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5935751" y="5733256"/>
            <a:ext cx="3208249" cy="975679"/>
          </a:xfrm>
          <a:prstGeom prst="wedgeRoundRectCallout">
            <a:avLst>
              <a:gd name="adj1" fmla="val -63411"/>
              <a:gd name="adj2" fmla="val -494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</a:rPr>
              <a:t>くわしく書いてあるかな？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-26641" y="5687857"/>
            <a:ext cx="2736304" cy="1292420"/>
          </a:xfrm>
          <a:prstGeom prst="wedgeRoundRectCallout">
            <a:avLst>
              <a:gd name="adj1" fmla="val 24139"/>
              <a:gd name="adj2" fmla="val -11300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もっと調べ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800" dirty="0" err="1" smtClean="0">
                <a:solidFill>
                  <a:schemeClr val="tx1"/>
                </a:solidFill>
              </a:rPr>
              <a:t>られるかな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？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6" name="角丸四角形吹き出し 15"/>
          <p:cNvSpPr/>
          <p:nvPr/>
        </p:nvSpPr>
        <p:spPr>
          <a:xfrm>
            <a:off x="5460299" y="2388453"/>
            <a:ext cx="3318075" cy="759632"/>
          </a:xfrm>
          <a:prstGeom prst="wedgeRoundRectCallout">
            <a:avLst>
              <a:gd name="adj1" fmla="val -48298"/>
              <a:gd name="adj2" fmla="val 10249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</a:rPr>
              <a:t>なん</a:t>
            </a:r>
            <a:r>
              <a:rPr lang="ja-JP" altLang="en-US" sz="2800" dirty="0" smtClean="0">
                <a:solidFill>
                  <a:schemeClr val="tx1"/>
                </a:solidFill>
              </a:rPr>
              <a:t>のページかな？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08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4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057"/>
            <a:ext cx="9148402" cy="4875575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3419872" y="2348880"/>
            <a:ext cx="3528392" cy="26642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827584" y="5445224"/>
            <a:ext cx="3208249" cy="975679"/>
          </a:xfrm>
          <a:prstGeom prst="wedgeRoundRectCallout">
            <a:avLst>
              <a:gd name="adj1" fmla="val 36345"/>
              <a:gd name="adj2" fmla="val -10487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これはよさそう！！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2509" y="4653136"/>
            <a:ext cx="2204864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057"/>
            <a:ext cx="9148402" cy="4875575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3419872" y="3933056"/>
            <a:ext cx="1764196" cy="504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683568" y="4957384"/>
            <a:ext cx="3208249" cy="975679"/>
          </a:xfrm>
          <a:prstGeom prst="wedgeRoundRectCallout">
            <a:avLst>
              <a:gd name="adj1" fmla="val 36345"/>
              <a:gd name="adj2" fmla="val -10487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hlinkClick r:id="rId3" tooltip="トラクターなど農業機械・農具について"/>
              </a:rPr>
              <a:t>トラクターって何？という場合は</a:t>
            </a:r>
            <a:r>
              <a:rPr lang="ja-JP" altLang="en-US" sz="2800" dirty="0" smtClean="0">
                <a:hlinkClick r:id="rId3" tooltip="トラクターなど農業機械・農具について"/>
              </a:rPr>
              <a:t>こちら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2509" y="4653136"/>
            <a:ext cx="2204864" cy="2204864"/>
          </a:xfrm>
          <a:prstGeom prst="rect">
            <a:avLst/>
          </a:prstGeom>
        </p:spPr>
      </p:pic>
      <p:sp>
        <p:nvSpPr>
          <p:cNvPr id="8" name="角丸四角形吹き出し 7"/>
          <p:cNvSpPr/>
          <p:nvPr/>
        </p:nvSpPr>
        <p:spPr>
          <a:xfrm>
            <a:off x="683568" y="6093297"/>
            <a:ext cx="5894897" cy="648072"/>
          </a:xfrm>
          <a:prstGeom prst="wedgeRoundRectCallout">
            <a:avLst>
              <a:gd name="adj1" fmla="val 66574"/>
              <a:gd name="adj2" fmla="val -3387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</a:rPr>
              <a:t>ほんとだ！はっきり分からないよ！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43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0057"/>
            <a:ext cx="9148400" cy="4875575"/>
          </a:xfrm>
          <a:prstGeom prst="rect">
            <a:avLst/>
          </a:prstGeom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1" y="5589240"/>
            <a:ext cx="9143999" cy="1155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大事なところ</a:t>
            </a:r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だけ</a:t>
            </a:r>
            <a:r>
              <a:rPr lang="ja-JP" altLang="en-US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、</a:t>
            </a:r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メモを取ろう！</a:t>
            </a:r>
            <a:endParaRPr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3533254" y="3158251"/>
            <a:ext cx="3631034" cy="174738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吹き出し 16"/>
          <p:cNvSpPr/>
          <p:nvPr/>
        </p:nvSpPr>
        <p:spPr>
          <a:xfrm>
            <a:off x="5348771" y="1124744"/>
            <a:ext cx="3533254" cy="1119695"/>
          </a:xfrm>
          <a:prstGeom prst="wedgeRoundRectCallout">
            <a:avLst>
              <a:gd name="adj1" fmla="val -35106"/>
              <a:gd name="adj2" fmla="val 13307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道具のことがたくさん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のってた！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0" y="72507"/>
            <a:ext cx="323528" cy="4384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吹き出し 8"/>
          <p:cNvSpPr/>
          <p:nvPr/>
        </p:nvSpPr>
        <p:spPr>
          <a:xfrm>
            <a:off x="161764" y="3004770"/>
            <a:ext cx="3533254" cy="1119695"/>
          </a:xfrm>
          <a:prstGeom prst="wedgeRoundRectCallout">
            <a:avLst>
              <a:gd name="adj1" fmla="val -47653"/>
              <a:gd name="adj2" fmla="val -26783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「もどる」ボタン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4848" y="1340768"/>
            <a:ext cx="8517632" cy="5184576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l"/>
            <a:r>
              <a:rPr kumimoji="1"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１．なにを</a:t>
            </a:r>
            <a:r>
              <a:rPr lang="ja-JP" altLang="en-US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調べたい</a:t>
            </a:r>
            <a:r>
              <a:rPr kumimoji="1"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のか</a:t>
            </a:r>
            <a: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kumimoji="1"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　</a:t>
            </a:r>
            <a:r>
              <a:rPr kumimoji="1" lang="ja-JP" altLang="en-US" b="1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自分の「</a:t>
            </a:r>
            <a:r>
              <a:rPr lang="ja-JP" altLang="en-US" b="1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テーマ」</a:t>
            </a:r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を考える</a:t>
            </a:r>
            <a: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endParaRPr kumimoji="1"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467544" y="260648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パソコンを開く前</a:t>
            </a:r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に</a:t>
            </a:r>
            <a:r>
              <a:rPr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…</a:t>
            </a:r>
            <a:endParaRPr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611559" y="3284984"/>
            <a:ext cx="5845077" cy="2664296"/>
          </a:xfrm>
          <a:prstGeom prst="wedgeRoundRectCallout">
            <a:avLst>
              <a:gd name="adj1" fmla="val 62591"/>
              <a:gd name="adj2" fmla="val 79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「</a:t>
            </a:r>
            <a:r>
              <a:rPr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米作りのこと</a:t>
            </a:r>
            <a:r>
              <a:rPr kumimoji="1"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」</a:t>
            </a:r>
            <a:endParaRPr kumimoji="1" lang="en-US" altLang="ja-JP" sz="40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lang="ja-JP" altLang="en-US" sz="40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を知りたいな</a:t>
            </a:r>
            <a:endParaRPr kumimoji="1" lang="en-US" altLang="ja-JP" sz="40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6637" y="4196502"/>
            <a:ext cx="2450755" cy="236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7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81" y="807077"/>
            <a:ext cx="9243353" cy="4926179"/>
          </a:xfrm>
          <a:prstGeom prst="rect">
            <a:avLst/>
          </a:prstGeom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467544" y="-99392"/>
            <a:ext cx="8229600" cy="998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もどったら</a:t>
            </a:r>
            <a:r>
              <a:rPr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…</a:t>
            </a:r>
            <a:endParaRPr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1475656" y="3293984"/>
            <a:ext cx="1121092" cy="3960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吹き出し 12"/>
          <p:cNvSpPr/>
          <p:nvPr/>
        </p:nvSpPr>
        <p:spPr>
          <a:xfrm>
            <a:off x="5960840" y="1847622"/>
            <a:ext cx="2736304" cy="975679"/>
          </a:xfrm>
          <a:prstGeom prst="wedgeRoundRectCallout">
            <a:avLst>
              <a:gd name="adj1" fmla="val -171302"/>
              <a:gd name="adj2" fmla="val 11664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次はこれを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</a:rPr>
              <a:t>見て</a:t>
            </a:r>
            <a:r>
              <a:rPr lang="ja-JP" altLang="en-US" sz="2800" dirty="0" smtClean="0">
                <a:solidFill>
                  <a:schemeClr val="tx1"/>
                </a:solidFill>
              </a:rPr>
              <a:t>みよう！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8465" y="4005064"/>
            <a:ext cx="2355535" cy="2711874"/>
          </a:xfrm>
          <a:prstGeom prst="rect">
            <a:avLst/>
          </a:prstGeom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0" y="5733256"/>
            <a:ext cx="7524328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見比べると新しい発見が</a:t>
            </a:r>
            <a:endParaRPr lang="en-US" altLang="ja-JP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あるかも！</a:t>
            </a:r>
            <a:endParaRPr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394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576" y="1412776"/>
            <a:ext cx="8013195" cy="144016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ja-JP" altLang="en-US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最初に</a:t>
            </a:r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もどって</a:t>
            </a:r>
            <a:r>
              <a:rPr kumimoji="1"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、また「けんさく」</a:t>
            </a:r>
            <a:endParaRPr kumimoji="1"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619672" y="1556792"/>
            <a:ext cx="4392488" cy="7920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吹き出し 4"/>
          <p:cNvSpPr/>
          <p:nvPr/>
        </p:nvSpPr>
        <p:spPr>
          <a:xfrm>
            <a:off x="395536" y="3140968"/>
            <a:ext cx="7704856" cy="1224136"/>
          </a:xfrm>
          <a:prstGeom prst="wedgeRectCallout">
            <a:avLst>
              <a:gd name="adj1" fmla="val -14385"/>
              <a:gd name="adj2" fmla="val -10709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「</a:t>
            </a:r>
            <a:r>
              <a:rPr lang="ja-JP" altLang="en-US" sz="3600" dirty="0" smtClean="0">
                <a:solidFill>
                  <a:schemeClr val="tx1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米づくり</a:t>
            </a:r>
            <a:r>
              <a:rPr kumimoji="1" lang="ja-JP" altLang="en-US" sz="3600" dirty="0" smtClean="0">
                <a:solidFill>
                  <a:schemeClr val="tx1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」</a:t>
            </a:r>
            <a:r>
              <a:rPr kumimoji="1" lang="en-US" altLang="ja-JP" sz="3600" dirty="0" smtClean="0">
                <a:solidFill>
                  <a:schemeClr val="tx1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+</a:t>
            </a:r>
            <a:r>
              <a:rPr lang="ja-JP" altLang="en-US" sz="3600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「</a:t>
            </a:r>
            <a:r>
              <a:rPr lang="ja-JP" altLang="en-US" sz="3600" dirty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くうはく</a:t>
            </a:r>
            <a:r>
              <a:rPr lang="ja-JP" altLang="en-US" sz="3600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」</a:t>
            </a:r>
            <a:r>
              <a:rPr lang="en-US" altLang="ja-JP" sz="3600" dirty="0" smtClean="0">
                <a:solidFill>
                  <a:schemeClr val="tx1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+</a:t>
            </a:r>
            <a:r>
              <a:rPr lang="ja-JP" altLang="en-US" sz="3600" dirty="0" smtClean="0">
                <a:solidFill>
                  <a:schemeClr val="tx1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「</a:t>
            </a:r>
            <a:r>
              <a:rPr lang="ja-JP" altLang="en-US" sz="3600" dirty="0">
                <a:solidFill>
                  <a:schemeClr val="tx1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品種</a:t>
            </a:r>
            <a:r>
              <a:rPr lang="ja-JP" altLang="en-US" sz="3600" dirty="0" smtClean="0">
                <a:solidFill>
                  <a:schemeClr val="tx1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」</a:t>
            </a:r>
            <a:endParaRPr kumimoji="1" lang="en-US" altLang="ja-JP" sz="3600" dirty="0" smtClean="0">
              <a:solidFill>
                <a:schemeClr val="tx1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691680" y="1556791"/>
            <a:ext cx="3517078" cy="747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米づくり　</a:t>
            </a:r>
            <a:r>
              <a:rPr lang="ja-JP" altLang="en-US" sz="2800" dirty="0"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品種</a:t>
            </a:r>
            <a:endParaRPr lang="en-US" altLang="ja-JP" sz="2800" dirty="0" smtClean="0">
              <a:latin typeface="AR Pゴシック体M" panose="020B0600000000000000" pitchFamily="50" charset="-128"/>
              <a:ea typeface="AR Pゴシック体M" panose="020B0600000000000000" pitchFamily="50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661618" y="4869160"/>
            <a:ext cx="7747113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キーワードを</a:t>
            </a:r>
            <a:endParaRPr lang="en-US" altLang="ja-JP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工夫してみよう！</a:t>
            </a:r>
            <a:endParaRPr lang="en-US" altLang="ja-JP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850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36104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 smtClean="0">
                <a:solidFill>
                  <a:schemeClr val="tx2"/>
                </a:solidFill>
                <a:effectLst/>
                <a:latin typeface="+mj-ea"/>
              </a:rPr>
              <a:t>より正かく</a:t>
            </a:r>
            <a:r>
              <a:rPr kumimoji="1" lang="ja-JP" altLang="en-US" b="1" dirty="0" err="1" smtClean="0">
                <a:solidFill>
                  <a:schemeClr val="tx2"/>
                </a:solidFill>
                <a:effectLst/>
                <a:latin typeface="+mj-ea"/>
              </a:rPr>
              <a:t>な</a:t>
            </a:r>
            <a:r>
              <a:rPr kumimoji="1" lang="ja-JP" altLang="en-US" b="1" dirty="0" smtClean="0">
                <a:solidFill>
                  <a:schemeClr val="tx2"/>
                </a:solidFill>
                <a:effectLst/>
                <a:latin typeface="+mj-ea"/>
              </a:rPr>
              <a:t>じょうほうをさがすには？</a:t>
            </a:r>
            <a:endParaRPr kumimoji="1" lang="ja-JP" altLang="en-US" b="1" dirty="0">
              <a:solidFill>
                <a:schemeClr val="tx2"/>
              </a:solidFill>
              <a:effectLst/>
              <a:latin typeface="+mj-ea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414016" y="1005699"/>
            <a:ext cx="8352928" cy="158417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414016" y="2877907"/>
            <a:ext cx="8352928" cy="187220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50120" y="1293731"/>
            <a:ext cx="7416824" cy="1080120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国・都道府県・市町村</a:t>
            </a:r>
            <a:r>
              <a:rPr kumimoji="1"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などの公のホームページを参考にする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。</a:t>
            </a:r>
            <a:endParaRPr kumimoji="1" lang="ja-JP" altLang="en-US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350120" y="3021923"/>
            <a:ext cx="7416824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調べたいことが細かく決まっているときは、</a:t>
            </a:r>
            <a:r>
              <a:rPr lang="ja-JP" altLang="en-US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せん門の会社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や</a:t>
            </a:r>
            <a:r>
              <a:rPr lang="ja-JP" altLang="en-US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団体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のホームページを見てみる。</a:t>
            </a:r>
            <a:endParaRPr lang="ja-JP" altLang="en-US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365739"/>
            <a:ext cx="882576" cy="88257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372723"/>
            <a:ext cx="882576" cy="882576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414016" y="5013176"/>
            <a:ext cx="8352928" cy="172819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1350120" y="5301208"/>
            <a:ext cx="6768752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</a:t>
            </a:r>
            <a:r>
              <a:rPr lang="ja-JP" altLang="en-US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いつ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」</a:t>
            </a:r>
            <a:r>
              <a:rPr lang="ja-JP" altLang="en-US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書かれた記事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なのか、「</a:t>
            </a:r>
            <a:r>
              <a:rPr lang="ja-JP" altLang="en-US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いつ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」</a:t>
            </a:r>
            <a:r>
              <a:rPr lang="ja-JP" altLang="en-US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集計した統計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なのかを確認する。</a:t>
            </a:r>
            <a:endParaRPr lang="ja-JP" altLang="en-US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517232"/>
            <a:ext cx="882576" cy="88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8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/>
      <p:bldP spid="8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6391" y="1475656"/>
            <a:ext cx="8229600" cy="288944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l"/>
            <a:r>
              <a:rPr kumimoji="1"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１．</a:t>
            </a:r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言葉を言いかえる</a:t>
            </a:r>
            <a:r>
              <a:rPr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</a:t>
            </a:r>
            <a:r>
              <a:rPr lang="ja-JP" altLang="en-US" sz="3600" b="1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山口（漢字）→やまぐち（ひらがな）</a:t>
            </a:r>
            <a:r>
              <a:rPr lang="en-US" altLang="ja-JP" b="1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b="1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２．</a:t>
            </a:r>
            <a:r>
              <a:rPr lang="ja-JP" altLang="en-US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新しい</a:t>
            </a:r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キーワードを使おう！</a:t>
            </a:r>
            <a:endParaRPr kumimoji="1"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323528" y="332656"/>
            <a:ext cx="8515672" cy="998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ちょうどいいホームページが出ない時</a:t>
            </a:r>
            <a:endParaRPr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2936" y="4365104"/>
            <a:ext cx="2376264" cy="2297056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>
            <a:off x="467544" y="4941168"/>
            <a:ext cx="5616624" cy="1584176"/>
          </a:xfrm>
          <a:prstGeom prst="wedgeRoundRectCallout">
            <a:avLst>
              <a:gd name="adj1" fmla="val 58398"/>
              <a:gd name="adj2" fmla="val -243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ホームページは</a:t>
            </a:r>
            <a:endParaRPr lang="en-US" altLang="ja-JP" sz="32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lang="ja-JP" altLang="en-US" sz="32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しっかりよく見る！</a:t>
            </a:r>
            <a:r>
              <a:rPr lang="en-US" altLang="ja-JP" sz="32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sz="32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lang="ja-JP" altLang="en-US" sz="32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よく読む！</a:t>
            </a:r>
            <a:endParaRPr kumimoji="1" lang="ja-JP" altLang="en-US" sz="3200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792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600" dirty="0" smtClean="0">
                <a:solidFill>
                  <a:srgbClr val="00B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★☆★</a:t>
            </a:r>
            <a:r>
              <a:rPr kumimoji="1" lang="ja-JP" altLang="en-US" dirty="0" smtClean="0">
                <a:solidFill>
                  <a:srgbClr val="00B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おまけ</a:t>
            </a:r>
            <a:r>
              <a:rPr kumimoji="1" lang="ja-JP" altLang="en-US" sz="3600" dirty="0" smtClean="0">
                <a:solidFill>
                  <a:srgbClr val="00B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★☆★</a:t>
            </a:r>
            <a:endParaRPr kumimoji="1" lang="ja-JP" altLang="en-US" dirty="0">
              <a:solidFill>
                <a:srgbClr val="00B05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5550100"/>
            <a:ext cx="8866312" cy="14072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dirty="0" smtClean="0">
                <a:solidFill>
                  <a:schemeClr val="accent1">
                    <a:lumMod val="50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情報の発信元を知りたい時は、ホームページの</a:t>
            </a:r>
            <a:endParaRPr lang="en-US" altLang="ja-JP" dirty="0" smtClean="0">
              <a:solidFill>
                <a:schemeClr val="accent1">
                  <a:lumMod val="50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 algn="ctr">
              <a:buNone/>
            </a:pPr>
            <a:r>
              <a:rPr lang="ja-JP" altLang="en-US" dirty="0" smtClean="0">
                <a:solidFill>
                  <a:schemeClr val="accent1">
                    <a:lumMod val="50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下の方を確認してみましょう。</a:t>
            </a:r>
            <a:endParaRPr kumimoji="1" lang="ja-JP" altLang="en-US" dirty="0">
              <a:solidFill>
                <a:schemeClr val="accent1">
                  <a:lumMod val="50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700808"/>
            <a:ext cx="9102139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2915816" y="3429000"/>
            <a:ext cx="1296144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652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吹き出し 4"/>
          <p:cNvSpPr/>
          <p:nvPr/>
        </p:nvSpPr>
        <p:spPr>
          <a:xfrm>
            <a:off x="3203848" y="332656"/>
            <a:ext cx="5760640" cy="2520280"/>
          </a:xfrm>
          <a:prstGeom prst="wedgeRoundRectCallout">
            <a:avLst>
              <a:gd name="adj1" fmla="val -46531"/>
              <a:gd name="adj2" fmla="val 78925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91880" y="692696"/>
            <a:ext cx="5328592" cy="1800200"/>
          </a:xfrm>
        </p:spPr>
        <p:txBody>
          <a:bodyPr/>
          <a:lstStyle/>
          <a:p>
            <a:pPr marL="0" indent="0" algn="ctr">
              <a:buNone/>
            </a:pPr>
            <a:r>
              <a:rPr kumimoji="1"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ぜ～</a:t>
            </a:r>
            <a:r>
              <a:rPr kumimoji="1" lang="ja-JP" altLang="en-US" dirty="0" err="1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んぶ</a:t>
            </a:r>
            <a:r>
              <a:rPr kumimoji="1"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大事なことみたい</a:t>
            </a:r>
            <a:r>
              <a:rPr kumimoji="1" lang="en-US" altLang="ja-JP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…</a:t>
            </a:r>
          </a:p>
          <a:p>
            <a:pPr marL="0" indent="0" algn="ctr">
              <a:buNone/>
            </a:pP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ぜ～</a:t>
            </a:r>
            <a:r>
              <a:rPr lang="ja-JP" altLang="en-US" dirty="0" err="1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んぶ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丸写しして書いちゃっていいかしら？</a:t>
            </a:r>
            <a:endParaRPr kumimoji="1" lang="ja-JP" altLang="en-US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096852"/>
            <a:ext cx="3137175" cy="3264358"/>
          </a:xfrm>
          <a:prstGeom prst="rect">
            <a:avLst/>
          </a:prstGeom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590088" y="55172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気持ち良く提出できるかな？</a:t>
            </a:r>
            <a:r>
              <a:rPr lang="en-US" altLang="ja-JP" b="1" dirty="0" smtClean="0"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…</a:t>
            </a:r>
            <a:endParaRPr lang="ja-JP" altLang="en-US" b="1" dirty="0">
              <a:solidFill>
                <a:schemeClr val="accent6">
                  <a:lumMod val="75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623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雲形吹き出し 16"/>
          <p:cNvSpPr/>
          <p:nvPr/>
        </p:nvSpPr>
        <p:spPr>
          <a:xfrm>
            <a:off x="-684584" y="-374367"/>
            <a:ext cx="7056784" cy="5883588"/>
          </a:xfrm>
          <a:prstGeom prst="cloudCallout">
            <a:avLst>
              <a:gd name="adj1" fmla="val 49198"/>
              <a:gd name="adj2" fmla="val 38671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2355796"/>
            <a:ext cx="2357928" cy="2357928"/>
          </a:xfrm>
          <a:prstGeom prst="rect">
            <a:avLst/>
          </a:prstGeom>
        </p:spPr>
      </p:pic>
      <p:sp>
        <p:nvSpPr>
          <p:cNvPr id="4" name="角丸四角形吹き出し 3"/>
          <p:cNvSpPr/>
          <p:nvPr/>
        </p:nvSpPr>
        <p:spPr>
          <a:xfrm>
            <a:off x="107504" y="1235156"/>
            <a:ext cx="2736304" cy="1041716"/>
          </a:xfrm>
          <a:prstGeom prst="wedgeRoundRectCallout">
            <a:avLst>
              <a:gd name="adj1" fmla="val -4372"/>
              <a:gd name="adj2" fmla="val 82656"/>
              <a:gd name="adj3" fmla="val 16667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1516" y="1317313"/>
            <a:ext cx="2704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わたしが調べたんだよ！</a:t>
            </a:r>
            <a:endParaRPr kumimoji="1" lang="ja-JP" altLang="en-US" sz="28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3779912" y="78904"/>
            <a:ext cx="2808312" cy="1646605"/>
          </a:xfrm>
          <a:prstGeom prst="wedgeRoundRectCallout">
            <a:avLst>
              <a:gd name="adj1" fmla="val 2683"/>
              <a:gd name="adj2" fmla="val 73586"/>
              <a:gd name="adj3" fmla="val 16667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95936" y="209708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ぼくが</a:t>
            </a:r>
            <a:r>
              <a:rPr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書いたものを丸写しじゃないか！</a:t>
            </a:r>
            <a:endParaRPr kumimoji="1" lang="ja-JP" altLang="en-US" sz="28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5" y="1823230"/>
            <a:ext cx="1274475" cy="1624713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32" y="4149080"/>
            <a:ext cx="1253278" cy="70866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0174" y="2085574"/>
            <a:ext cx="3314266" cy="3448628"/>
          </a:xfrm>
          <a:prstGeom prst="rect">
            <a:avLst/>
          </a:prstGeom>
        </p:spPr>
      </p:pic>
      <p:sp>
        <p:nvSpPr>
          <p:cNvPr id="20" name="タイトル 1"/>
          <p:cNvSpPr txBox="1">
            <a:spLocks/>
          </p:cNvSpPr>
          <p:nvPr/>
        </p:nvSpPr>
        <p:spPr>
          <a:xfrm>
            <a:off x="457200" y="55983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solidFill>
                  <a:schemeClr val="tx2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まずは、</a:t>
            </a:r>
            <a:r>
              <a:rPr lang="ja-JP" altLang="en-US" b="1" dirty="0" smtClean="0">
                <a:solidFill>
                  <a:srgbClr val="FF0000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要点</a:t>
            </a:r>
            <a:r>
              <a:rPr lang="ja-JP" altLang="en-US" b="1" dirty="0" smtClean="0">
                <a:solidFill>
                  <a:schemeClr val="tx2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をメモしよう！</a:t>
            </a:r>
            <a:endParaRPr lang="ja-JP" altLang="en-US" b="1" dirty="0">
              <a:solidFill>
                <a:schemeClr val="tx2"/>
              </a:solidFill>
              <a:effectLst/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945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2"/>
          <p:cNvSpPr txBox="1">
            <a:spLocks/>
          </p:cNvSpPr>
          <p:nvPr/>
        </p:nvSpPr>
        <p:spPr>
          <a:xfrm>
            <a:off x="395536" y="332656"/>
            <a:ext cx="8352928" cy="828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・消しゴムを使わない！</a:t>
            </a:r>
            <a:endParaRPr lang="ja-JP" altLang="en-US" sz="4000" b="1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3" name="コンテンツ プレースホルダー 2"/>
          <p:cNvSpPr txBox="1">
            <a:spLocks/>
          </p:cNvSpPr>
          <p:nvPr/>
        </p:nvSpPr>
        <p:spPr>
          <a:xfrm>
            <a:off x="395536" y="1160748"/>
            <a:ext cx="8352928" cy="828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・どうやってたどり着いたかをメモする。</a:t>
            </a:r>
            <a:endParaRPr lang="ja-JP" altLang="en-US" sz="4000" b="1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95536" y="2420888"/>
            <a:ext cx="6552728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・「</a:t>
            </a:r>
            <a:r>
              <a:rPr lang="ja-JP" altLang="en-US" sz="4000" b="1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発見</a:t>
            </a:r>
            <a:r>
              <a:rPr lang="ja-JP" altLang="en-US" sz="4000" b="1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」したことをメモに</a:t>
            </a:r>
            <a:endParaRPr lang="en-US" altLang="ja-JP" sz="4000" b="1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sz="4000" b="1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とる。</a:t>
            </a:r>
            <a:endParaRPr lang="ja-JP" altLang="en-US" sz="4000" b="1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059832" y="5010791"/>
            <a:ext cx="5688632" cy="1584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・「</a:t>
            </a:r>
            <a:r>
              <a:rPr lang="ja-JP" altLang="en-US" sz="4000" b="1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疑問</a:t>
            </a:r>
            <a:r>
              <a:rPr lang="ja-JP" altLang="en-US" sz="4000" b="1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」に思ったことを</a:t>
            </a:r>
            <a:endParaRPr lang="en-US" altLang="ja-JP" sz="4000" b="1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sz="4000" b="1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メモ</a:t>
            </a:r>
            <a:r>
              <a:rPr lang="ja-JP" altLang="en-US" sz="4000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に</a:t>
            </a:r>
            <a:r>
              <a:rPr lang="ja-JP" altLang="en-US" sz="4000" b="1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とる。</a:t>
            </a:r>
            <a:endParaRPr lang="ja-JP" altLang="en-US" sz="4000" b="1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2050" name="Picture 2" descr="C:\Users\R60005\Pictures\イラスト素材\boy_ide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7975" y="1825460"/>
            <a:ext cx="24860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60005\Pictures\イラスト素材\boy_ques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369" y="4000500"/>
            <a:ext cx="24860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69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539552" y="836712"/>
            <a:ext cx="8352928" cy="208823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21131549">
            <a:off x="199953" y="257320"/>
            <a:ext cx="3826768" cy="562074"/>
          </a:xfr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kumimoji="1" lang="ja-JP" altLang="en-US" sz="3600" b="1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ポイントはここ！</a:t>
            </a:r>
            <a:endParaRPr kumimoji="1" lang="ja-JP" altLang="en-US" sz="3600" b="1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75656" y="1124744"/>
            <a:ext cx="7128792" cy="15841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「メモ」なので、</a:t>
            </a:r>
            <a:r>
              <a:rPr kumimoji="1" lang="ja-JP" altLang="en-US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かじょう書き</a:t>
            </a:r>
            <a:r>
              <a:rPr kumimoji="1"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で十分！</a:t>
            </a:r>
            <a:endParaRPr kumimoji="1"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調べながら、</a:t>
            </a:r>
            <a:r>
              <a:rPr lang="ja-JP" altLang="en-US" dirty="0" err="1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ぎ</a:t>
            </a:r>
            <a:r>
              <a:rPr lang="ja-JP" altLang="en-US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問や感想も書いておく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と次に調べる時のヒントになる。</a:t>
            </a:r>
            <a:endParaRPr kumimoji="1" lang="ja-JP" altLang="en-US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056" y="1538312"/>
            <a:ext cx="882576" cy="882576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539552" y="3115997"/>
            <a:ext cx="8352928" cy="153713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475656" y="3284984"/>
            <a:ext cx="7128792" cy="11456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ちょさく権に気を付ける！</a:t>
            </a:r>
            <a:endParaRPr lang="en-US" altLang="ja-JP" dirty="0" smtClean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書いた（描いた）人・作った人の権利を守る。</a:t>
            </a:r>
            <a:endParaRPr lang="ja-JP" altLang="en-US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056" y="3501008"/>
            <a:ext cx="882576" cy="882576"/>
          </a:xfrm>
          <a:prstGeom prst="rect">
            <a:avLst/>
          </a:prstGeom>
        </p:spPr>
      </p:pic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467544" y="4725144"/>
            <a:ext cx="8352928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25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「書名」「</a:t>
            </a:r>
            <a:r>
              <a:rPr lang="ja-JP" altLang="en-US" sz="2250" dirty="0" err="1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ちょ</a:t>
            </a:r>
            <a:r>
              <a:rPr lang="ja-JP" altLang="en-US" sz="225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者名」「発行元」「出版年」・発信元（ＵＲＬ）や調べた日時</a:t>
            </a:r>
            <a:r>
              <a:rPr lang="ja-JP" altLang="en-US" sz="225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、</a:t>
            </a:r>
            <a:r>
              <a:rPr lang="ja-JP" altLang="en-US" sz="225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写真をとった人の名前。</a:t>
            </a:r>
            <a:endParaRPr lang="en-US" altLang="ja-JP" sz="2250" dirty="0" smtClean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lang="ja-JP" altLang="en-US" sz="225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他の人が書いた文章を本から書きぬきしたり、図や写真をのせるときは、</a:t>
            </a:r>
            <a:r>
              <a:rPr lang="ja-JP" altLang="en-US" sz="225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だれが書いた（調べた）か・どこにのっていたか</a:t>
            </a:r>
            <a:r>
              <a:rPr lang="ja-JP" altLang="en-US" sz="225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を記入する。</a:t>
            </a:r>
            <a:endParaRPr lang="ja-JP" altLang="en-US" sz="225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496" y="6381328"/>
            <a:ext cx="8964487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50" b="1" dirty="0" smtClean="0">
                <a:solidFill>
                  <a:srgbClr val="00206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例：○月○日インターネットより引用</a:t>
            </a:r>
            <a:r>
              <a:rPr kumimoji="1" lang="en-US" altLang="ja-JP" sz="2050" b="1" dirty="0" smtClean="0">
                <a:solidFill>
                  <a:srgbClr val="00206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【</a:t>
            </a:r>
            <a:r>
              <a:rPr kumimoji="1" lang="ja-JP" altLang="en-US" sz="2050" b="1" dirty="0" smtClean="0">
                <a:solidFill>
                  <a:srgbClr val="00206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ホームページの名前</a:t>
            </a:r>
            <a:r>
              <a:rPr kumimoji="1" lang="en-US" altLang="ja-JP" sz="2050" b="1" dirty="0" smtClean="0">
                <a:solidFill>
                  <a:srgbClr val="00206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】</a:t>
            </a:r>
            <a:r>
              <a:rPr kumimoji="1" lang="ja-JP" altLang="en-US" sz="2050" b="1" dirty="0" smtClean="0">
                <a:solidFill>
                  <a:srgbClr val="00206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kumimoji="1" lang="en-US" altLang="ja-JP" sz="2050" b="1" dirty="0" smtClean="0">
                <a:solidFill>
                  <a:srgbClr val="00206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【</a:t>
            </a:r>
            <a:r>
              <a:rPr kumimoji="1" lang="ja-JP" altLang="en-US" sz="2050" b="1" dirty="0" smtClean="0">
                <a:solidFill>
                  <a:srgbClr val="00206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本・作者名</a:t>
            </a:r>
            <a:r>
              <a:rPr kumimoji="1" lang="en-US" altLang="ja-JP" sz="2050" b="1" dirty="0" smtClean="0">
                <a:solidFill>
                  <a:srgbClr val="00206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】</a:t>
            </a:r>
            <a:r>
              <a:rPr kumimoji="1" lang="ja-JP" altLang="en-US" sz="2050" b="1" dirty="0" smtClean="0">
                <a:solidFill>
                  <a:srgbClr val="00206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参照</a:t>
            </a:r>
            <a:endParaRPr kumimoji="1" lang="ja-JP" altLang="en-US" sz="2050" b="1" dirty="0">
              <a:solidFill>
                <a:srgbClr val="00206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964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2956050" y="5196820"/>
            <a:ext cx="2658046" cy="16581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発見や</a:t>
            </a:r>
            <a:r>
              <a:rPr lang="ja-JP" altLang="en-US" dirty="0" err="1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ぎ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問に思ったことに</a:t>
            </a:r>
            <a:endParaRPr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ついての資料</a:t>
            </a:r>
            <a:endParaRPr lang="ja-JP" altLang="en-US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3653946" y="247836"/>
            <a:ext cx="2376264" cy="1152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パソコンで</a:t>
            </a:r>
            <a:endParaRPr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調べたこと</a:t>
            </a:r>
          </a:p>
        </p:txBody>
      </p:sp>
      <p:pic>
        <p:nvPicPr>
          <p:cNvPr id="3076" name="Picture 4" descr="C:\Users\R60005\Pictures\イラスト素材\school_toshokan_hondan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7821" y="4235589"/>
            <a:ext cx="3137011" cy="261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6372" y="0"/>
            <a:ext cx="2708930" cy="279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R60005\Pictures\イラスト素材\book_fusen_yok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654" y="4235589"/>
            <a:ext cx="2124267" cy="19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R60005\Pictures\イラスト素材\book_open_yoko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507590">
            <a:off x="804560" y="4808545"/>
            <a:ext cx="2124267" cy="19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R60005\Pictures\イラスト素材\gutspose_man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6461" y="2060848"/>
            <a:ext cx="1962176" cy="246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60005\Pictures\イラスト素材\study_wakaru_girl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3936" y="2289786"/>
            <a:ext cx="2826256" cy="282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R60005\Pictures\イラスト素材\computer_girl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4275" y="260649"/>
            <a:ext cx="340972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6372" y="2643194"/>
            <a:ext cx="2376264" cy="11521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大人の人に</a:t>
            </a:r>
            <a:endParaRPr kumimoji="1"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聞いたこと</a:t>
            </a:r>
            <a:endParaRPr kumimoji="1" lang="ja-JP" altLang="en-US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6351174" y="3221745"/>
            <a:ext cx="2376264" cy="1152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図書室で</a:t>
            </a:r>
            <a:endParaRPr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調べたこと</a:t>
            </a:r>
          </a:p>
        </p:txBody>
      </p:sp>
    </p:spTree>
    <p:extLst>
      <p:ext uri="{BB962C8B-B14F-4D97-AF65-F5344CB8AC3E}">
        <p14:creationId xmlns:p14="http://schemas.microsoft.com/office/powerpoint/2010/main" val="82485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  <p:bldP spid="10" grpId="0" build="p" animBg="1"/>
      <p:bldP spid="9" grpId="0" build="p" animBg="1"/>
      <p:bldP spid="11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751033" cy="560160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l"/>
            <a: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endParaRPr kumimoji="1"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467544" y="260648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じぶんらしいテーマを考える</a:t>
            </a:r>
            <a:endParaRPr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3635896" y="3311502"/>
            <a:ext cx="1801854" cy="14136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 smtClean="0"/>
              <a:t>米</a:t>
            </a:r>
            <a:endParaRPr kumimoji="1" lang="ja-JP" altLang="en-US" sz="5400" dirty="0"/>
          </a:p>
        </p:txBody>
      </p:sp>
      <p:cxnSp>
        <p:nvCxnSpPr>
          <p:cNvPr id="6" name="直線コネクタ 5"/>
          <p:cNvCxnSpPr>
            <a:stCxn id="3" idx="7"/>
          </p:cNvCxnSpPr>
          <p:nvPr/>
        </p:nvCxnSpPr>
        <p:spPr>
          <a:xfrm flipV="1">
            <a:off x="5173875" y="3284984"/>
            <a:ext cx="263875" cy="23354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角丸四角形 7"/>
          <p:cNvSpPr/>
          <p:nvPr/>
        </p:nvSpPr>
        <p:spPr>
          <a:xfrm>
            <a:off x="5034916" y="2719772"/>
            <a:ext cx="1624837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作り方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5326023" y="1662273"/>
            <a:ext cx="1622241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田植え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7073834" y="1919001"/>
            <a:ext cx="1622241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いねかり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7308304" y="2993490"/>
            <a:ext cx="1622241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大変</a:t>
            </a:r>
            <a:r>
              <a:rPr lang="ja-JP" altLang="en-US" sz="2000" dirty="0" smtClean="0">
                <a:solidFill>
                  <a:schemeClr val="tx1"/>
                </a:solidFill>
              </a:rPr>
              <a:t>なこと？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2766628" y="2564799"/>
            <a:ext cx="1738536" cy="6480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</a:rPr>
              <a:t>しゅるい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2381431" y="1315616"/>
            <a:ext cx="2232248" cy="4823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日本で多いのは？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353036" y="1853145"/>
            <a:ext cx="1429816" cy="4823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山口では？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9" name="直線コネクタ 18"/>
          <p:cNvCxnSpPr>
            <a:stCxn id="8" idx="0"/>
            <a:endCxn id="11" idx="2"/>
          </p:cNvCxnSpPr>
          <p:nvPr/>
        </p:nvCxnSpPr>
        <p:spPr>
          <a:xfrm flipV="1">
            <a:off x="5847335" y="2094321"/>
            <a:ext cx="289809" cy="62545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6516216" y="2135025"/>
            <a:ext cx="557618" cy="58474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8" idx="3"/>
            <a:endCxn id="13" idx="1"/>
          </p:cNvCxnSpPr>
          <p:nvPr/>
        </p:nvCxnSpPr>
        <p:spPr>
          <a:xfrm>
            <a:off x="6659753" y="3043808"/>
            <a:ext cx="648551" cy="16570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角丸四角形 27"/>
          <p:cNvSpPr/>
          <p:nvPr/>
        </p:nvSpPr>
        <p:spPr>
          <a:xfrm>
            <a:off x="5166855" y="1340768"/>
            <a:ext cx="3763690" cy="1152127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dirty="0" smtClean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１年のながれは？</a:t>
            </a:r>
            <a:endParaRPr kumimoji="1" lang="en-US" altLang="ja-JP" dirty="0" smtClean="0">
              <a:solidFill>
                <a:srgbClr val="FF0000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algn="r"/>
            <a:endParaRPr kumimoji="1" lang="ja-JP" altLang="en-US" dirty="0"/>
          </a:p>
        </p:txBody>
      </p:sp>
      <p:sp>
        <p:nvSpPr>
          <p:cNvPr id="31" name="角丸四角形 30"/>
          <p:cNvSpPr/>
          <p:nvPr/>
        </p:nvSpPr>
        <p:spPr>
          <a:xfrm>
            <a:off x="7301230" y="3521990"/>
            <a:ext cx="1622241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</a:rPr>
              <a:t>工夫は？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6659753" y="3284984"/>
            <a:ext cx="641477" cy="45303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3" idx="1"/>
          </p:cNvCxnSpPr>
          <p:nvPr/>
        </p:nvCxnSpPr>
        <p:spPr>
          <a:xfrm flipH="1" flipV="1">
            <a:off x="3842901" y="3209514"/>
            <a:ext cx="56870" cy="30901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角丸四角形 36"/>
          <p:cNvSpPr/>
          <p:nvPr/>
        </p:nvSpPr>
        <p:spPr>
          <a:xfrm>
            <a:off x="323528" y="2802632"/>
            <a:ext cx="1429816" cy="4823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コシヒカリ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467544" y="3401754"/>
            <a:ext cx="1800200" cy="4823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あきたこまち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191732" y="2329832"/>
            <a:ext cx="2446396" cy="1688490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dirty="0" smtClean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とくちょうは？</a:t>
            </a:r>
            <a:endParaRPr kumimoji="1" lang="en-US" altLang="ja-JP" dirty="0" smtClean="0">
              <a:solidFill>
                <a:srgbClr val="FF0000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algn="r"/>
            <a:endParaRPr kumimoji="1" lang="ja-JP" altLang="en-US" dirty="0"/>
          </a:p>
        </p:txBody>
      </p:sp>
      <p:sp>
        <p:nvSpPr>
          <p:cNvPr id="40" name="角丸四角形 39"/>
          <p:cNvSpPr/>
          <p:nvPr/>
        </p:nvSpPr>
        <p:spPr>
          <a:xfrm>
            <a:off x="824309" y="1511623"/>
            <a:ext cx="1429816" cy="4823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世界では？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6948264" y="2942461"/>
            <a:ext cx="2197580" cy="1566659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kumimoji="1" lang="ja-JP" altLang="en-US" dirty="0" smtClean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農家のくらしは？</a:t>
            </a:r>
            <a:endParaRPr kumimoji="1" lang="ja-JP" altLang="en-US" dirty="0"/>
          </a:p>
        </p:txBody>
      </p:sp>
      <p:cxnSp>
        <p:nvCxnSpPr>
          <p:cNvPr id="51" name="直線コネクタ 50"/>
          <p:cNvCxnSpPr>
            <a:stCxn id="14" idx="0"/>
          </p:cNvCxnSpPr>
          <p:nvPr/>
        </p:nvCxnSpPr>
        <p:spPr>
          <a:xfrm flipV="1">
            <a:off x="3635896" y="2329303"/>
            <a:ext cx="0" cy="23549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flipH="1" flipV="1">
            <a:off x="3131840" y="1797968"/>
            <a:ext cx="56870" cy="75591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 flipH="1" flipV="1">
            <a:off x="2254125" y="1993975"/>
            <a:ext cx="569373" cy="57367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 flipH="1">
            <a:off x="1753344" y="3036728"/>
            <a:ext cx="1013284" cy="708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 flipH="1">
            <a:off x="2123728" y="3189128"/>
            <a:ext cx="642900" cy="21262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角丸四角形 60"/>
          <p:cNvSpPr/>
          <p:nvPr/>
        </p:nvSpPr>
        <p:spPr>
          <a:xfrm>
            <a:off x="2267744" y="4385351"/>
            <a:ext cx="1480821" cy="648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</a:rPr>
              <a:t>歴史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63" name="角丸四角形 62"/>
          <p:cNvSpPr/>
          <p:nvPr/>
        </p:nvSpPr>
        <p:spPr>
          <a:xfrm>
            <a:off x="323529" y="5291655"/>
            <a:ext cx="1496337" cy="5676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いつから</a:t>
            </a:r>
            <a:r>
              <a:rPr lang="ja-JP" altLang="en-US" sz="2000" dirty="0" smtClean="0">
                <a:solidFill>
                  <a:schemeClr val="tx1"/>
                </a:solidFill>
              </a:rPr>
              <a:t>？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64" name="角丸四角形 63"/>
          <p:cNvSpPr/>
          <p:nvPr/>
        </p:nvSpPr>
        <p:spPr>
          <a:xfrm>
            <a:off x="682822" y="6078345"/>
            <a:ext cx="1624836" cy="5040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どこ</a:t>
            </a:r>
            <a:r>
              <a:rPr lang="ja-JP" altLang="en-US" sz="2000" dirty="0" smtClean="0">
                <a:solidFill>
                  <a:schemeClr val="tx1"/>
                </a:solidFill>
              </a:rPr>
              <a:t>から？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65" name="角丸四角形 64"/>
          <p:cNvSpPr/>
          <p:nvPr/>
        </p:nvSpPr>
        <p:spPr>
          <a:xfrm>
            <a:off x="323529" y="4157462"/>
            <a:ext cx="1587136" cy="99972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</a:rPr>
              <a:t>いちばん古いお米の種類は？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66" name="角丸四角形 65"/>
          <p:cNvSpPr/>
          <p:nvPr/>
        </p:nvSpPr>
        <p:spPr>
          <a:xfrm>
            <a:off x="2604867" y="5301208"/>
            <a:ext cx="1931956" cy="5676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むかしの</a:t>
            </a:r>
            <a:r>
              <a:rPr lang="ja-JP" altLang="en-US" sz="2000" dirty="0" smtClean="0">
                <a:solidFill>
                  <a:schemeClr val="tx1"/>
                </a:solidFill>
              </a:rPr>
              <a:t>道具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67" name="角丸四角形 66"/>
          <p:cNvSpPr/>
          <p:nvPr/>
        </p:nvSpPr>
        <p:spPr>
          <a:xfrm>
            <a:off x="3095749" y="6046533"/>
            <a:ext cx="1931956" cy="5676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今と</a:t>
            </a:r>
            <a:r>
              <a:rPr lang="ja-JP" altLang="en-US" sz="2000" dirty="0" smtClean="0">
                <a:solidFill>
                  <a:schemeClr val="tx1"/>
                </a:solidFill>
              </a:rPr>
              <a:t>のちがい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cxnSp>
        <p:nvCxnSpPr>
          <p:cNvPr id="68" name="直線コネクタ 67"/>
          <p:cNvCxnSpPr/>
          <p:nvPr/>
        </p:nvCxnSpPr>
        <p:spPr>
          <a:xfrm flipV="1">
            <a:off x="3515509" y="4204500"/>
            <a:ext cx="178540" cy="17583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 flipV="1">
            <a:off x="1910665" y="4725144"/>
            <a:ext cx="357079" cy="2589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 flipV="1">
            <a:off x="1753344" y="5013176"/>
            <a:ext cx="506642" cy="28803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>
          <a:xfrm flipV="1">
            <a:off x="1953670" y="5033423"/>
            <a:ext cx="491508" cy="105766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 flipV="1">
            <a:off x="3305978" y="5033423"/>
            <a:ext cx="0" cy="26778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 flipH="1" flipV="1">
            <a:off x="3457356" y="5868888"/>
            <a:ext cx="89476" cy="1776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角丸四角形 84"/>
          <p:cNvSpPr/>
          <p:nvPr/>
        </p:nvSpPr>
        <p:spPr>
          <a:xfrm>
            <a:off x="2537105" y="5157191"/>
            <a:ext cx="4257919" cy="1485474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ja-JP" altLang="en-US" sz="2000" dirty="0" smtClean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米</a:t>
            </a:r>
            <a:r>
              <a:rPr lang="ja-JP" altLang="en-US" sz="2000" dirty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づくり</a:t>
            </a:r>
            <a:r>
              <a:rPr lang="ja-JP" altLang="en-US" sz="2000" dirty="0" smtClean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の道具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2443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8" grpId="0" animBg="1"/>
      <p:bldP spid="31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61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8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179512" y="764704"/>
            <a:ext cx="8712968" cy="208823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★何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をみんなに</a:t>
            </a:r>
            <a:r>
              <a:rPr lang="ja-JP" altLang="en-US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一番伝えたい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のか考えましょう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。</a:t>
            </a:r>
            <a:endParaRPr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★調べて</a:t>
            </a:r>
            <a:r>
              <a:rPr lang="ja-JP" altLang="en-US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発見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したこと、</a:t>
            </a:r>
            <a:r>
              <a:rPr lang="ja-JP" altLang="en-US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学んだこと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をまとめます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。</a:t>
            </a:r>
            <a:endParaRPr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lang="en-US" altLang="ja-JP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※</a:t>
            </a:r>
            <a:r>
              <a:rPr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調べた結果を</a:t>
            </a:r>
            <a:r>
              <a:rPr lang="ja-JP" altLang="en-US" sz="2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なら</a:t>
            </a:r>
            <a:r>
              <a:rPr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べるだけではありません。</a:t>
            </a:r>
            <a:endParaRPr kumimoji="1" lang="ja-JP" altLang="en-US" sz="28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6352" y="3501008"/>
            <a:ext cx="2457648" cy="3264358"/>
          </a:xfrm>
          <a:prstGeom prst="rect">
            <a:avLst/>
          </a:prstGeom>
        </p:spPr>
      </p:pic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755576" y="3645024"/>
            <a:ext cx="5904656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その時大事なのは、</a:t>
            </a:r>
            <a:endParaRPr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わかるように書くことです。</a:t>
            </a:r>
            <a:endParaRPr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755576" y="4221088"/>
            <a:ext cx="590465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>
                <a:solidFill>
                  <a:srgbClr val="C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</a:t>
            </a:r>
            <a:r>
              <a:rPr lang="ja-JP" altLang="en-US" dirty="0">
                <a:solidFill>
                  <a:srgbClr val="C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し</a:t>
            </a:r>
            <a:r>
              <a:rPr lang="ja-JP" altLang="en-US" dirty="0" smtClean="0">
                <a:solidFill>
                  <a:srgbClr val="C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料に書いてあったことなのか</a:t>
            </a:r>
            <a:endParaRPr lang="en-US" altLang="ja-JP" dirty="0" smtClean="0">
              <a:solidFill>
                <a:srgbClr val="C0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rgbClr val="C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</a:t>
            </a:r>
            <a:r>
              <a:rPr lang="ja-JP" altLang="en-US" dirty="0" smtClean="0">
                <a:solidFill>
                  <a:srgbClr val="C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自分の考えたことなのか</a:t>
            </a:r>
            <a:endParaRPr lang="en-US" altLang="ja-JP" dirty="0" smtClean="0">
              <a:solidFill>
                <a:srgbClr val="C0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502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467544" y="188640"/>
            <a:ext cx="8229600" cy="867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キーワードを考える</a:t>
            </a:r>
            <a:endParaRPr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801" y="1200352"/>
            <a:ext cx="2450755" cy="2369064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467543" y="3519906"/>
            <a:ext cx="8229601" cy="29451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1472" y="3687901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・米作り　 ・流れ　・１年</a:t>
            </a:r>
            <a:r>
              <a:rPr kumimoji="1"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</a:t>
            </a:r>
            <a:endParaRPr kumimoji="1" lang="en-US" altLang="ja-JP" sz="40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r>
              <a:rPr kumimoji="1"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・お米　・こめ　・コメ　</a:t>
            </a:r>
            <a:endParaRPr kumimoji="1" lang="en-US" altLang="ja-JP" sz="40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r>
              <a:rPr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・田植え　・いねかり　・時期</a:t>
            </a:r>
            <a:endParaRPr lang="en-US" altLang="ja-JP" sz="40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r>
              <a:rPr kumimoji="1" lang="ja-JP" altLang="en-US" sz="40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</a:t>
            </a:r>
            <a:r>
              <a:rPr kumimoji="1"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　　</a:t>
            </a:r>
            <a:r>
              <a:rPr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　　　　　　</a:t>
            </a:r>
            <a:r>
              <a:rPr lang="en-US" altLang="ja-JP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…</a:t>
            </a:r>
            <a:r>
              <a:rPr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など</a:t>
            </a:r>
            <a:endParaRPr lang="en-US" altLang="ja-JP" sz="40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467543" y="1155251"/>
            <a:ext cx="5845077" cy="2276534"/>
          </a:xfrm>
          <a:prstGeom prst="wedgeRoundRectCallout">
            <a:avLst>
              <a:gd name="adj1" fmla="val 62591"/>
              <a:gd name="adj2" fmla="val 79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「</a:t>
            </a:r>
            <a:r>
              <a:rPr lang="ja-JP" altLang="en-US" sz="36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米作りの１年の流れ」</a:t>
            </a:r>
            <a:endParaRPr kumimoji="1" lang="en-US" altLang="ja-JP" sz="36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lang="ja-JP" altLang="en-US" sz="36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を知りたいな</a:t>
            </a:r>
            <a:endParaRPr kumimoji="1" lang="en-US" altLang="ja-JP" sz="36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506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467544" y="188640"/>
            <a:ext cx="8229600" cy="867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キーワードを考える</a:t>
            </a:r>
            <a:endParaRPr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801" y="1200352"/>
            <a:ext cx="2450755" cy="2369064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467543" y="4077072"/>
            <a:ext cx="8229601" cy="23879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1472" y="4293096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・米作り　 ・流れ　・１年</a:t>
            </a:r>
            <a:r>
              <a:rPr kumimoji="1"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</a:t>
            </a:r>
            <a:endParaRPr kumimoji="1" lang="en-US" altLang="ja-JP" sz="40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r>
              <a:rPr kumimoji="1"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・お米　・こめ　・コメ　</a:t>
            </a:r>
            <a:endParaRPr kumimoji="1" lang="en-US" altLang="ja-JP" sz="40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r>
              <a:rPr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・田植え　・いねかり　・時期</a:t>
            </a:r>
            <a:r>
              <a:rPr kumimoji="1"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　　</a:t>
            </a:r>
            <a:r>
              <a:rPr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　　　　　</a:t>
            </a:r>
            <a:endParaRPr lang="en-US" altLang="ja-JP" sz="40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467543" y="1155250"/>
            <a:ext cx="5845077" cy="2633789"/>
          </a:xfrm>
          <a:prstGeom prst="wedgeRoundRectCallout">
            <a:avLst>
              <a:gd name="adj1" fmla="val 62591"/>
              <a:gd name="adj2" fmla="val 79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◎テーマがくわしく</a:t>
            </a:r>
            <a:endParaRPr lang="en-US" altLang="ja-JP" sz="36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kumimoji="1" lang="ja-JP" altLang="en-US" sz="36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なったね</a:t>
            </a:r>
            <a:r>
              <a:rPr kumimoji="1" lang="ja-JP" altLang="en-US" sz="36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！</a:t>
            </a:r>
            <a:endParaRPr kumimoji="1" lang="en-US" altLang="ja-JP" sz="36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lang="ja-JP" altLang="en-US" sz="36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◎見つけた</a:t>
            </a:r>
            <a:r>
              <a:rPr lang="ja-JP" altLang="en-US" sz="36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キーワード</a:t>
            </a:r>
            <a:r>
              <a:rPr lang="ja-JP" altLang="en-US" sz="36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は</a:t>
            </a:r>
            <a:endParaRPr lang="en-US" altLang="ja-JP" sz="36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lang="ja-JP" altLang="en-US" sz="36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メモ</a:t>
            </a:r>
            <a:r>
              <a:rPr lang="ja-JP" altLang="en-US" sz="36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しよう</a:t>
            </a:r>
            <a:r>
              <a:rPr lang="ja-JP" altLang="en-US" sz="36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！</a:t>
            </a:r>
            <a:endParaRPr lang="en-US" altLang="ja-JP" sz="36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669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467544" y="188640"/>
            <a:ext cx="8229600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パソコンを</a:t>
            </a:r>
            <a:r>
              <a:rPr lang="ja-JP" altLang="en-US" sz="48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開いて</a:t>
            </a:r>
            <a:endParaRPr lang="en-US" altLang="ja-JP" sz="48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r>
              <a:rPr lang="ja-JP" altLang="en-US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インターネットに</a:t>
            </a:r>
            <a:r>
              <a:rPr lang="ja-JP" altLang="en-US" sz="48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つなごう</a:t>
            </a:r>
            <a:r>
              <a:rPr lang="ja-JP" altLang="en-US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！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344" y="2924944"/>
            <a:ext cx="3810000" cy="32766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344" y="2347423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0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467544" y="188640"/>
            <a:ext cx="8229600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でも、インターネットって</a:t>
            </a:r>
            <a:r>
              <a:rPr lang="en-US" altLang="ja-JP" sz="48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…</a:t>
            </a:r>
            <a:endParaRPr lang="ja-JP" altLang="en-US" sz="48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029238"/>
            <a:ext cx="3816424" cy="4272116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4582344" y="2204864"/>
            <a:ext cx="3950096" cy="3384376"/>
          </a:xfrm>
          <a:prstGeom prst="wedgeRoundRectCallout">
            <a:avLst>
              <a:gd name="adj1" fmla="val -61870"/>
              <a:gd name="adj2" fmla="val 309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どこと</a:t>
            </a:r>
            <a:endParaRPr kumimoji="1" lang="en-US" altLang="ja-JP" sz="48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kumimoji="1" lang="ja-JP" altLang="en-US" sz="48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つな</a:t>
            </a:r>
            <a:r>
              <a:rPr lang="ja-JP" altLang="en-US" sz="48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がって</a:t>
            </a:r>
            <a:endParaRPr lang="en-US" altLang="ja-JP" sz="48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lang="ja-JP" altLang="en-US" sz="48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いるの？？</a:t>
            </a:r>
            <a:endParaRPr kumimoji="1" lang="ja-JP" altLang="en-US" sz="4800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009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467544" y="188640"/>
            <a:ext cx="8229600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世界中の人と</a:t>
            </a:r>
            <a:endParaRPr lang="en-US" altLang="ja-JP" sz="54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r>
              <a:rPr lang="ja-JP" altLang="en-US" sz="54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つながって</a:t>
            </a:r>
            <a:r>
              <a:rPr lang="ja-JP" altLang="en-US" sz="54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います！</a:t>
            </a:r>
            <a:endParaRPr lang="ja-JP" altLang="en-US" sz="54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8" y="2496055"/>
            <a:ext cx="3469463" cy="399431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1701" y="2132856"/>
            <a:ext cx="5400601" cy="3456384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2361735" y="5162516"/>
            <a:ext cx="6782265" cy="1695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世界中のホームページを</a:t>
            </a:r>
            <a:endParaRPr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lang="ja-JP" altLang="en-US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見ることができる。</a:t>
            </a:r>
            <a:endParaRPr lang="ja-JP" altLang="en-US" sz="40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41733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3638" y="3811425"/>
            <a:ext cx="1352646" cy="153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2797" y="2432373"/>
            <a:ext cx="1365324" cy="151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2441" y="171034"/>
            <a:ext cx="1344164" cy="154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747" y="72490"/>
            <a:ext cx="1630282" cy="164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371528" y="5445224"/>
            <a:ext cx="8400945" cy="996972"/>
          </a:xfrm>
          <a:prstGeom prst="rect">
            <a:avLst/>
          </a:prstGeom>
          <a:solidFill>
            <a:srgbClr val="FFF0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6454" tIns="53227" rIns="106454" bIns="53227" anchor="ctr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algn="ctr" eaLnBrk="1" hangingPunct="1"/>
            <a:r>
              <a:rPr lang="ja-JP" altLang="en-US" sz="3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つながっている人は　全員いい人？？</a:t>
            </a:r>
            <a:endParaRPr lang="ja-JP" altLang="en-US" sz="33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85" y="1535777"/>
            <a:ext cx="1484194" cy="249444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33444" y="319710"/>
            <a:ext cx="1728190" cy="152876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1786140"/>
            <a:ext cx="1460859" cy="146085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9552" y="72490"/>
            <a:ext cx="1280215" cy="140291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46513" y="1848472"/>
            <a:ext cx="1491375" cy="139852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9280" y="3909047"/>
            <a:ext cx="1536177" cy="153617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7034" y="4073100"/>
            <a:ext cx="1396851" cy="1239706"/>
          </a:xfrm>
          <a:prstGeom prst="rect">
            <a:avLst/>
          </a:prstGeom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202" y="1286222"/>
            <a:ext cx="3859444" cy="368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71527" y="3909047"/>
            <a:ext cx="1231703" cy="138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5064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872</Words>
  <Application>Microsoft Office PowerPoint</Application>
  <PresentationFormat>画面に合わせる (4:3)</PresentationFormat>
  <Paragraphs>155</Paragraphs>
  <Slides>30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1" baseType="lpstr">
      <vt:lpstr>Office ​​テーマ</vt:lpstr>
      <vt:lpstr>パソコンで情報をさがそう！ インターネットでの 「けんさく」の方法</vt:lpstr>
      <vt:lpstr>１．なにを調べたいのか 　　自分の「テーマ」を考える     </vt:lpstr>
      <vt:lpstr>    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キーワードけんさくのコツ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最初にもどって、また「けんさく」</vt:lpstr>
      <vt:lpstr>より正かくなじょうほうをさがすには？</vt:lpstr>
      <vt:lpstr>１．言葉を言いかえる 　山口（漢字）→やまぐち（ひらがな） ２．新しいキーワードを使おう！</vt:lpstr>
      <vt:lpstr>★☆★おまけ★☆★</vt:lpstr>
      <vt:lpstr>PowerPoint プレゼンテーション</vt:lpstr>
      <vt:lpstr>PowerPoint プレゼンテーション</vt:lpstr>
      <vt:lpstr>PowerPoint プレゼンテーション</vt:lpstr>
      <vt:lpstr>ポイントはここ！</vt:lpstr>
      <vt:lpstr>PowerPoint プレゼンテーション</vt:lpstr>
      <vt:lpstr>PowerPoint プレゼンテーション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インターネットってなあに??</dc:title>
  <dc:creator>teacher</dc:creator>
  <cp:lastModifiedBy>山口市</cp:lastModifiedBy>
  <cp:revision>76</cp:revision>
  <cp:lastPrinted>2018-05-18T05:59:39Z</cp:lastPrinted>
  <dcterms:created xsi:type="dcterms:W3CDTF">2015-09-25T06:16:25Z</dcterms:created>
  <dcterms:modified xsi:type="dcterms:W3CDTF">2018-08-30T02:43:55Z</dcterms:modified>
</cp:coreProperties>
</file>