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0" r:id="rId2"/>
    <p:sldId id="263" r:id="rId3"/>
    <p:sldId id="287" r:id="rId4"/>
    <p:sldId id="276" r:id="rId5"/>
    <p:sldId id="288" r:id="rId6"/>
    <p:sldId id="289" r:id="rId7"/>
    <p:sldId id="294" r:id="rId8"/>
    <p:sldId id="295" r:id="rId9"/>
    <p:sldId id="300" r:id="rId10"/>
    <p:sldId id="301" r:id="rId11"/>
    <p:sldId id="302" r:id="rId12"/>
    <p:sldId id="297" r:id="rId13"/>
    <p:sldId id="286" r:id="rId14"/>
    <p:sldId id="267" r:id="rId15"/>
    <p:sldId id="281" r:id="rId16"/>
    <p:sldId id="282" r:id="rId17"/>
    <p:sldId id="298" r:id="rId18"/>
    <p:sldId id="283" r:id="rId19"/>
    <p:sldId id="299" r:id="rId20"/>
    <p:sldId id="285" r:id="rId21"/>
    <p:sldId id="284" r:id="rId22"/>
    <p:sldId id="269" r:id="rId23"/>
    <p:sldId id="303" r:id="rId24"/>
    <p:sldId id="304" r:id="rId25"/>
    <p:sldId id="305" r:id="rId26"/>
    <p:sldId id="306" r:id="rId27"/>
    <p:sldId id="307" r:id="rId28"/>
    <p:sldId id="308" r:id="rId29"/>
    <p:sldId id="309" r:id="rId3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04" autoAdjust="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D24B3-B55F-4DB2-8F65-91666B18899E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7FAF3-19AB-4503-AC77-599ECE454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688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BDEBB-778C-4FA8-8D8B-0E16BE30E760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378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※</a:t>
            </a: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参考にした</a:t>
            </a:r>
            <a:r>
              <a:rPr lang="ja-JP" altLang="en-US" sz="12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「書名」「著者名」「発行元」「出版年」</a:t>
            </a: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を書く。見学や調査ちょうさをした</a:t>
            </a:r>
            <a:r>
              <a:rPr lang="ja-JP" altLang="en-US" sz="12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施設名</a:t>
            </a: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を書く。</a:t>
            </a:r>
            <a:r>
              <a:rPr lang="ja-JP" altLang="en-US" sz="12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インタビューした人の名前</a:t>
            </a: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、インターネット情報の</a:t>
            </a:r>
            <a:r>
              <a:rPr lang="ja-JP" altLang="en-US" sz="12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発信元（ＵＲＬ）や調べた日時</a:t>
            </a: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、</a:t>
            </a:r>
            <a:r>
              <a:rPr lang="ja-JP" altLang="en-US" sz="12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写真を撮とった人の名前</a:t>
            </a: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を記入する。</a:t>
            </a:r>
            <a:endParaRPr lang="en-US" altLang="ja-JP" sz="12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他の人が書いた文章を本から書きぬきしたり、図や写真をのせるときは、</a:t>
            </a:r>
            <a:r>
              <a:rPr lang="ja-JP" altLang="en-US" sz="12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だれが書いた（調べた）か・どこにのっていたか</a:t>
            </a:r>
            <a:r>
              <a:rPr lang="ja-JP" altLang="en-US" sz="12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を記入する。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BDEBB-778C-4FA8-8D8B-0E16BE30E760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30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19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79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01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60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059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3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27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71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44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6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7E8B5-693D-4EFC-BE5D-A278199B1805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10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2938338"/>
          </a:xfrm>
        </p:spPr>
        <p:txBody>
          <a:bodyPr>
            <a:normAutofit/>
          </a:bodyPr>
          <a:lstStyle/>
          <a:p>
            <a:r>
              <a:rPr lang="ja-JP" altLang="en-US" sz="32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パソコンで情報をさがそう！</a:t>
            </a:r>
            <a:r>
              <a:rPr lang="en-US" altLang="ja-JP" sz="32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sz="32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ja-JP" altLang="en-US" sz="66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インターネット</a:t>
            </a:r>
            <a:r>
              <a:rPr lang="ja-JP" altLang="en-US" sz="66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で</a:t>
            </a:r>
            <a:r>
              <a:rPr lang="ja-JP" altLang="en-US" sz="66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の</a:t>
            </a:r>
            <a:r>
              <a:rPr lang="en-US" altLang="ja-JP" sz="66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sz="66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ja-JP" altLang="en-US" sz="6600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「けんさく」の方法</a:t>
            </a:r>
            <a:endParaRPr lang="ja-JP" altLang="en-US" sz="66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55776" y="3021658"/>
            <a:ext cx="4320480" cy="383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3796649" y="4941168"/>
            <a:ext cx="4858447" cy="1789060"/>
          </a:xfrm>
          <a:prstGeom prst="rect">
            <a:avLst/>
          </a:prstGeom>
          <a:solidFill>
            <a:srgbClr val="FFF0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6454" tIns="53227" rIns="106454" bIns="53227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知らない人と</a:t>
            </a:r>
            <a:endParaRPr lang="en-US" altLang="ja-JP" sz="33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 eaLnBrk="1" hangingPunct="1"/>
            <a:r>
              <a:rPr lang="ja-JP" altLang="en-US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つながるつもりは</a:t>
            </a:r>
            <a:endParaRPr lang="en-US" altLang="ja-JP" sz="33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 eaLnBrk="1" hangingPunct="1"/>
            <a:r>
              <a:rPr lang="ja-JP" altLang="en-US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なくても</a:t>
            </a:r>
            <a:r>
              <a:rPr lang="en-US" altLang="ja-JP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…</a:t>
            </a:r>
            <a:endParaRPr lang="ja-JP" altLang="en-US" sz="33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63" y="54737"/>
            <a:ext cx="1739657" cy="144545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803" y="268314"/>
            <a:ext cx="1263393" cy="125751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327" y="2489596"/>
            <a:ext cx="1733092" cy="1733092"/>
          </a:xfrm>
          <a:prstGeom prst="rect">
            <a:avLst/>
          </a:prstGeom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072" y="2415391"/>
            <a:ext cx="2418714" cy="231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44177" y="2575866"/>
            <a:ext cx="1580830" cy="1459569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210044" y="1688127"/>
            <a:ext cx="34083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パソコン・タブレット</a:t>
            </a:r>
            <a:endParaRPr lang="ja-JP" altLang="en-US" sz="28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420483" y="1593874"/>
            <a:ext cx="34083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スマホ</a:t>
            </a:r>
            <a:r>
              <a:rPr lang="ja-JP" altLang="en-US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・けいたい</a:t>
            </a:r>
            <a:endParaRPr lang="ja-JP" altLang="en-US" sz="28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809803" y="4067087"/>
            <a:ext cx="25988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ゲーム</a:t>
            </a:r>
            <a:endParaRPr lang="ja-JP" altLang="en-US" sz="28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63" y="4789999"/>
            <a:ext cx="2245888" cy="199322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958" y="177967"/>
            <a:ext cx="1008751" cy="1347863"/>
          </a:xfrm>
          <a:prstGeom prst="rect">
            <a:avLst/>
          </a:prstGeom>
        </p:spPr>
      </p:pic>
      <p:sp>
        <p:nvSpPr>
          <p:cNvPr id="12" name="下矢印 11"/>
          <p:cNvSpPr/>
          <p:nvPr/>
        </p:nvSpPr>
        <p:spPr>
          <a:xfrm rot="2011244">
            <a:off x="2098633" y="4273147"/>
            <a:ext cx="918637" cy="10337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594" y="117956"/>
            <a:ext cx="1416603" cy="141660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451" y="454251"/>
            <a:ext cx="1150895" cy="1148018"/>
          </a:xfrm>
          <a:prstGeom prst="rect">
            <a:avLst/>
          </a:prstGeom>
        </p:spPr>
      </p:pic>
      <p:sp>
        <p:nvSpPr>
          <p:cNvPr id="27" name="下矢印 26"/>
          <p:cNvSpPr/>
          <p:nvPr/>
        </p:nvSpPr>
        <p:spPr>
          <a:xfrm rot="2011244">
            <a:off x="4489989" y="1829312"/>
            <a:ext cx="675594" cy="8741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下矢印 27"/>
          <p:cNvSpPr/>
          <p:nvPr/>
        </p:nvSpPr>
        <p:spPr>
          <a:xfrm rot="19282805">
            <a:off x="1843362" y="2232339"/>
            <a:ext cx="675594" cy="8741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下矢印 28"/>
          <p:cNvSpPr/>
          <p:nvPr/>
        </p:nvSpPr>
        <p:spPr>
          <a:xfrm rot="5717761">
            <a:off x="4875101" y="3801957"/>
            <a:ext cx="675594" cy="8741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6479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102260" y="188640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 smtClean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自分が気をつけないと</a:t>
            </a:r>
            <a:endParaRPr kumimoji="1" lang="en-US" altLang="ja-JP" sz="4800" dirty="0" smtClean="0">
              <a:solidFill>
                <a:schemeClr val="accent5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4800" dirty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自分を</a:t>
            </a:r>
            <a:r>
              <a:rPr lang="ja-JP" altLang="en-US" sz="4800" dirty="0" smtClean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守れない</a:t>
            </a:r>
            <a:r>
              <a:rPr lang="ja-JP" altLang="en-US" sz="4800" dirty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世界</a:t>
            </a:r>
            <a:endParaRPr kumimoji="1" lang="ja-JP" altLang="en-US" sz="4800" dirty="0">
              <a:solidFill>
                <a:schemeClr val="accent5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60" y="1556792"/>
            <a:ext cx="6840760" cy="549997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899500"/>
            <a:ext cx="1184920" cy="983484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755576" y="2627606"/>
            <a:ext cx="8009284" cy="19442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かなり気をつけて</a:t>
            </a:r>
            <a:endParaRPr kumimoji="1" lang="en-US" altLang="ja-JP" sz="4400" dirty="0" smtClean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r>
              <a:rPr kumimoji="1" lang="ja-JP" altLang="en-US" sz="4400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つかわないと</a:t>
            </a:r>
            <a:r>
              <a:rPr kumimoji="1" lang="en-US" altLang="ja-JP" sz="4400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…</a:t>
            </a:r>
            <a:r>
              <a:rPr kumimoji="1" lang="ja-JP" altLang="en-US" sz="4400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！</a:t>
            </a:r>
            <a:endParaRPr kumimoji="1" lang="ja-JP" altLang="en-US" sz="4400" dirty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667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インターネット</a:t>
            </a:r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に</a:t>
            </a:r>
            <a:r>
              <a:rPr lang="ja-JP" altLang="en-US" sz="4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つなごう</a:t>
            </a:r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！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6" y="1268760"/>
            <a:ext cx="8676456" cy="573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" y="2620768"/>
            <a:ext cx="9144000" cy="745885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899592" y="427038"/>
            <a:ext cx="7128792" cy="13541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「キーワード」けんさく</a:t>
            </a:r>
            <a:endParaRPr lang="ja-JP" altLang="en-US" sz="54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699792" y="2620768"/>
            <a:ext cx="4104456" cy="88024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吹き出し 6"/>
          <p:cNvSpPr/>
          <p:nvPr/>
        </p:nvSpPr>
        <p:spPr>
          <a:xfrm>
            <a:off x="755576" y="3952769"/>
            <a:ext cx="2520280" cy="1368152"/>
          </a:xfrm>
          <a:prstGeom prst="wedgeRectCallout">
            <a:avLst>
              <a:gd name="adj1" fmla="val 30509"/>
              <a:gd name="adj2" fmla="val -823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けんさく</a:t>
            </a:r>
            <a:r>
              <a:rPr lang="ja-JP" altLang="en-US" sz="2800" dirty="0" err="1"/>
              <a:t>まど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（検索窓）</a:t>
            </a:r>
            <a:endParaRPr kumimoji="1" lang="ja-JP" altLang="en-US" sz="2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4011004"/>
            <a:ext cx="2314600" cy="2664746"/>
          </a:xfrm>
          <a:prstGeom prst="rect">
            <a:avLst/>
          </a:prstGeom>
        </p:spPr>
      </p:pic>
      <p:sp>
        <p:nvSpPr>
          <p:cNvPr id="4" name="角丸四角形吹き出し 3"/>
          <p:cNvSpPr/>
          <p:nvPr/>
        </p:nvSpPr>
        <p:spPr>
          <a:xfrm>
            <a:off x="3779912" y="4384817"/>
            <a:ext cx="2880320" cy="1872208"/>
          </a:xfrm>
          <a:prstGeom prst="wedgeRoundRectCallout">
            <a:avLst>
              <a:gd name="adj1" fmla="val 74630"/>
              <a:gd name="adj2" fmla="val 2254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ここ</a:t>
            </a:r>
            <a:r>
              <a:rPr lang="ja-JP" altLang="en-US" sz="2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endParaRPr lang="en-US" altLang="ja-JP" sz="24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キーワードを</a:t>
            </a:r>
            <a:endParaRPr kumimoji="1" lang="en-US" altLang="ja-JP" sz="24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入れるんだ</a:t>
            </a:r>
            <a:r>
              <a:rPr lang="ja-JP" altLang="en-US" sz="2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ね</a:t>
            </a:r>
            <a:r>
              <a:rPr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endParaRPr kumimoji="1" lang="ja-JP" altLang="en-US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646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76" y="1412776"/>
            <a:ext cx="8013195" cy="144016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キーワードけんさくのコツ</a:t>
            </a:r>
            <a:endParaRPr kumimoji="1"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619672" y="1556792"/>
            <a:ext cx="4392488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吹き出し 4"/>
          <p:cNvSpPr/>
          <p:nvPr/>
        </p:nvSpPr>
        <p:spPr>
          <a:xfrm>
            <a:off x="395536" y="3140968"/>
            <a:ext cx="7704856" cy="1224136"/>
          </a:xfrm>
          <a:prstGeom prst="wedgeRectCallout">
            <a:avLst>
              <a:gd name="adj1" fmla="val -14385"/>
              <a:gd name="adj2" fmla="val -1070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「</a:t>
            </a:r>
            <a:r>
              <a:rPr lang="ja-JP" altLang="en-US" sz="3600" dirty="0">
                <a:solidFill>
                  <a:schemeClr val="tx1"/>
                </a:solidFill>
              </a:rPr>
              <a:t>戦時中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」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+</a:t>
            </a:r>
            <a:r>
              <a:rPr lang="ja-JP" altLang="en-US" sz="3600" dirty="0" smtClean="0">
                <a:solidFill>
                  <a:srgbClr val="FF0000"/>
                </a:solidFill>
              </a:rPr>
              <a:t>「</a:t>
            </a:r>
            <a:r>
              <a:rPr lang="ja-JP" altLang="en-US" sz="3600" dirty="0">
                <a:solidFill>
                  <a:srgbClr val="FF0000"/>
                </a:solidFill>
              </a:rPr>
              <a:t>くうはく</a:t>
            </a:r>
            <a:r>
              <a:rPr lang="ja-JP" altLang="en-US" sz="3600" dirty="0" smtClean="0">
                <a:solidFill>
                  <a:srgbClr val="FF0000"/>
                </a:solidFill>
              </a:rPr>
              <a:t>」</a:t>
            </a:r>
            <a:r>
              <a:rPr lang="en-US" altLang="ja-JP" sz="3600" dirty="0" smtClean="0">
                <a:solidFill>
                  <a:schemeClr val="tx1"/>
                </a:solidFill>
              </a:rPr>
              <a:t>+</a:t>
            </a:r>
            <a:r>
              <a:rPr lang="ja-JP" altLang="en-US" sz="3600" dirty="0" smtClean="0">
                <a:solidFill>
                  <a:schemeClr val="tx1"/>
                </a:solidFill>
              </a:rPr>
              <a:t>「</a:t>
            </a:r>
            <a:r>
              <a:rPr lang="ja-JP" altLang="en-US" sz="3600" dirty="0">
                <a:solidFill>
                  <a:schemeClr val="tx1"/>
                </a:solidFill>
              </a:rPr>
              <a:t>子ども</a:t>
            </a:r>
            <a:r>
              <a:rPr lang="ja-JP" altLang="en-US" sz="3600" dirty="0" smtClean="0">
                <a:solidFill>
                  <a:schemeClr val="tx1"/>
                </a:solidFill>
              </a:rPr>
              <a:t>」</a:t>
            </a:r>
            <a:endParaRPr kumimoji="1" lang="en-US" altLang="ja-JP" sz="3600" dirty="0" smtClean="0">
              <a:solidFill>
                <a:schemeClr val="tx1"/>
              </a:solidFill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763688" y="1575333"/>
            <a:ext cx="3517078" cy="747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戦時中　子ども　　</a:t>
            </a:r>
            <a:endParaRPr lang="en-US" altLang="ja-JP" sz="2800" dirty="0" smtClean="0">
              <a:latin typeface="AR Pゴシック体M" panose="020B0600000000000000" pitchFamily="50" charset="-128"/>
              <a:ea typeface="AR Pゴシック体M" panose="020B0600000000000000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661618" y="4869160"/>
            <a:ext cx="7747113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 smtClean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 </a:t>
            </a:r>
            <a:r>
              <a:rPr lang="ja-JP" altLang="en-US" b="1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★キーワードは</a:t>
            </a:r>
            <a:endParaRPr lang="en-US" altLang="ja-JP" b="1" dirty="0" smtClean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r>
              <a:rPr lang="ja-JP" altLang="en-US" b="1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２つ～３つぐらい！</a:t>
            </a:r>
            <a:endParaRPr lang="en-US" altLang="ja-JP" b="1" dirty="0" smtClean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491880" y="1709142"/>
            <a:ext cx="216024" cy="4957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53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7895"/>
            <a:ext cx="9144000" cy="4873229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525220" y="7423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けんさくされたら</a:t>
            </a:r>
            <a:r>
              <a:rPr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403648" y="2755806"/>
            <a:ext cx="2376264" cy="3321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403648" y="3087958"/>
            <a:ext cx="4104456" cy="9171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5960840" y="2453321"/>
            <a:ext cx="2736304" cy="975679"/>
          </a:xfrm>
          <a:prstGeom prst="wedgeRoundRectCallout">
            <a:avLst>
              <a:gd name="adj1" fmla="val -129791"/>
              <a:gd name="adj2" fmla="val -649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ホームページ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6156176" y="4846835"/>
            <a:ext cx="2736304" cy="975679"/>
          </a:xfrm>
          <a:prstGeom prst="wedgeRoundRectCallout">
            <a:avLst>
              <a:gd name="adj1" fmla="val -78713"/>
              <a:gd name="adj2" fmla="val -14137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せつめい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" y="1178247"/>
            <a:ext cx="9125559" cy="4863402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2411760" y="2492896"/>
            <a:ext cx="5184576" cy="5545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175011" y="3163250"/>
            <a:ext cx="5239999" cy="24259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336486" y="1556792"/>
            <a:ext cx="3289519" cy="6352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1613093" y="202568"/>
            <a:ext cx="2736304" cy="975679"/>
          </a:xfrm>
          <a:prstGeom prst="wedgeRoundRectCallout">
            <a:avLst>
              <a:gd name="adj1" fmla="val 54207"/>
              <a:gd name="adj2" fmla="val 910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だれの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ホームページ？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6415011" y="3603021"/>
            <a:ext cx="2736304" cy="1292420"/>
          </a:xfrm>
          <a:prstGeom prst="wedgeRoundRectCallout">
            <a:avLst>
              <a:gd name="adj1" fmla="val -45227"/>
              <a:gd name="adj2" fmla="val -9906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もっと調べ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dirty="0" err="1" smtClean="0">
                <a:solidFill>
                  <a:schemeClr val="tx1"/>
                </a:solidFill>
              </a:rPr>
              <a:t>られるかな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？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179512" y="5661248"/>
            <a:ext cx="3405064" cy="975679"/>
          </a:xfrm>
          <a:prstGeom prst="wedgeRoundRectCallout">
            <a:avLst>
              <a:gd name="adj1" fmla="val 31296"/>
              <a:gd name="adj2" fmla="val -10487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</a:rPr>
              <a:t>なん</a:t>
            </a:r>
            <a:r>
              <a:rPr lang="ja-JP" altLang="en-US" sz="2800" dirty="0" smtClean="0">
                <a:solidFill>
                  <a:schemeClr val="tx1"/>
                </a:solidFill>
              </a:rPr>
              <a:t>のページかな？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8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0" y="781275"/>
            <a:ext cx="9125559" cy="4863402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3707904" y="1020568"/>
            <a:ext cx="2235838" cy="3922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5943742" y="1412776"/>
            <a:ext cx="3208249" cy="975679"/>
          </a:xfrm>
          <a:prstGeom prst="wedgeRoundRectCallout">
            <a:avLst>
              <a:gd name="adj1" fmla="val -67458"/>
              <a:gd name="adj2" fmla="val 1444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これはよさそう！！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4973" y="4335047"/>
            <a:ext cx="1302400" cy="1302400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2336160" y="1704510"/>
            <a:ext cx="2811903" cy="3563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3995936" y="2492896"/>
            <a:ext cx="2811903" cy="3563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2771800" y="3284984"/>
            <a:ext cx="2811903" cy="3563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0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283902"/>
            <a:ext cx="8229600" cy="1416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大事なところ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だけ</a:t>
            </a:r>
            <a:endParaRPr lang="en-US" altLang="ja-JP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メモを取ろう！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606698" y="5445224"/>
            <a:ext cx="3533254" cy="1119695"/>
          </a:xfrm>
          <a:prstGeom prst="wedgeRoundRectCallout">
            <a:avLst>
              <a:gd name="adj1" fmla="val -47653"/>
              <a:gd name="adj2" fmla="val -26783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「もどる」ボタン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9794"/>
            <a:ext cx="9144000" cy="4873229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2267744" y="2708920"/>
            <a:ext cx="792088" cy="2555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3059832" y="3284984"/>
            <a:ext cx="1008112" cy="2555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655676" y="4581128"/>
            <a:ext cx="717649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5508104" y="4869160"/>
            <a:ext cx="358825" cy="313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979712" y="5765689"/>
            <a:ext cx="393613" cy="2555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7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044765"/>
            <a:ext cx="9206087" cy="4906318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467544" y="283902"/>
            <a:ext cx="8229600" cy="1560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大事なところ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だけ</a:t>
            </a:r>
            <a:endParaRPr lang="en-US" altLang="ja-JP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メモを取ろう！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73654" y="2050582"/>
            <a:ext cx="587780" cy="4384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吹き出し 16"/>
          <p:cNvSpPr/>
          <p:nvPr/>
        </p:nvSpPr>
        <p:spPr>
          <a:xfrm>
            <a:off x="606698" y="5445224"/>
            <a:ext cx="3533254" cy="1119695"/>
          </a:xfrm>
          <a:prstGeom prst="wedgeRoundRectCallout">
            <a:avLst>
              <a:gd name="adj1" fmla="val -47653"/>
              <a:gd name="adj2" fmla="val -26783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「もどる」ボタン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3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4848" y="1340768"/>
            <a:ext cx="8517632" cy="518457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１．なにを</a:t>
            </a:r>
            <a:r>
              <a:rPr lang="ja-JP" altLang="en-US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調べたい</a:t>
            </a:r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のか</a:t>
            </a:r>
            <a: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　</a:t>
            </a:r>
            <a:r>
              <a:rPr kumimoji="1" lang="ja-JP" altLang="en-US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自分の「</a:t>
            </a:r>
            <a:r>
              <a:rPr lang="ja-JP" altLang="en-US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テーマ」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を考える</a:t>
            </a:r>
            <a: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endParaRPr kumimoji="1"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67544" y="26064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パソコンを開く前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に</a:t>
            </a:r>
            <a:r>
              <a:rPr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611559" y="3284984"/>
            <a:ext cx="5845077" cy="2664296"/>
          </a:xfrm>
          <a:prstGeom prst="wedgeRoundRectCallout">
            <a:avLst>
              <a:gd name="adj1" fmla="val 62591"/>
              <a:gd name="adj2" fmla="val 79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「戦争」</a:t>
            </a:r>
            <a:endParaRPr kumimoji="1"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4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を知りたいな</a:t>
            </a:r>
            <a:endParaRPr kumimoji="1"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637" y="4196502"/>
            <a:ext cx="2450755" cy="236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7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もどったら</a:t>
            </a:r>
            <a:r>
              <a:rPr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1182719"/>
            <a:ext cx="8778634" cy="4678509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475656" y="4005064"/>
            <a:ext cx="3600400" cy="3289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吹き出し 11"/>
          <p:cNvSpPr/>
          <p:nvPr/>
        </p:nvSpPr>
        <p:spPr>
          <a:xfrm>
            <a:off x="5128641" y="2966756"/>
            <a:ext cx="4104455" cy="1118608"/>
          </a:xfrm>
          <a:prstGeom prst="wedgeRoundRectCallout">
            <a:avLst>
              <a:gd name="adj1" fmla="val -75025"/>
              <a:gd name="adj2" fmla="val 464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次はこれを見てみよう！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5128641" y="4186075"/>
            <a:ext cx="4326178" cy="1263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けんさく結果に</a:t>
            </a:r>
            <a:endParaRPr lang="en-US" altLang="ja-JP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もどって</a:t>
            </a:r>
            <a:r>
              <a:rPr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9" y="4505291"/>
            <a:ext cx="2355535" cy="271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4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445" y="1826521"/>
            <a:ext cx="6346035" cy="114053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4326178" cy="1263136"/>
          </a:xfrm>
        </p:spPr>
        <p:txBody>
          <a:bodyPr>
            <a:normAutofit fontScale="90000"/>
          </a:bodyPr>
          <a:lstStyle/>
          <a:p>
            <a:r>
              <a:rPr lang="ja-JP" altLang="en-US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最初に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もどって</a:t>
            </a:r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、</a:t>
            </a:r>
            <a: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また「けんさく」</a:t>
            </a:r>
            <a:endParaRPr kumimoji="1"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501972" y="1981503"/>
            <a:ext cx="3220937" cy="5808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吹き出し 4"/>
          <p:cNvSpPr/>
          <p:nvPr/>
        </p:nvSpPr>
        <p:spPr>
          <a:xfrm>
            <a:off x="179512" y="3615125"/>
            <a:ext cx="7704856" cy="1008112"/>
          </a:xfrm>
          <a:prstGeom prst="wedgeRectCallout">
            <a:avLst>
              <a:gd name="adj1" fmla="val 8070"/>
              <a:gd name="adj2" fmla="val -1667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「</a:t>
            </a:r>
            <a:r>
              <a:rPr lang="ja-JP" altLang="en-US" sz="3600" dirty="0">
                <a:solidFill>
                  <a:schemeClr val="tx1"/>
                </a:solidFill>
              </a:rPr>
              <a:t>戦時中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」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+</a:t>
            </a:r>
            <a:r>
              <a:rPr lang="ja-JP" altLang="en-US" sz="3600" dirty="0" smtClean="0">
                <a:solidFill>
                  <a:srgbClr val="FF0000"/>
                </a:solidFill>
              </a:rPr>
              <a:t>「</a:t>
            </a:r>
            <a:r>
              <a:rPr lang="ja-JP" altLang="en-US" sz="3600" dirty="0">
                <a:solidFill>
                  <a:srgbClr val="FF0000"/>
                </a:solidFill>
              </a:rPr>
              <a:t>くうはく</a:t>
            </a:r>
            <a:r>
              <a:rPr lang="ja-JP" altLang="en-US" sz="3600" dirty="0" smtClean="0">
                <a:solidFill>
                  <a:srgbClr val="FF0000"/>
                </a:solidFill>
              </a:rPr>
              <a:t>」</a:t>
            </a:r>
            <a:r>
              <a:rPr lang="en-US" altLang="ja-JP" sz="3600" dirty="0" smtClean="0">
                <a:solidFill>
                  <a:schemeClr val="tx1"/>
                </a:solidFill>
              </a:rPr>
              <a:t>+</a:t>
            </a:r>
            <a:r>
              <a:rPr lang="ja-JP" altLang="en-US" sz="3600" dirty="0" smtClean="0">
                <a:solidFill>
                  <a:schemeClr val="tx1"/>
                </a:solidFill>
              </a:rPr>
              <a:t>「</a:t>
            </a:r>
            <a:r>
              <a:rPr lang="ja-JP" altLang="en-US" sz="3600" dirty="0">
                <a:solidFill>
                  <a:schemeClr val="tx1"/>
                </a:solidFill>
              </a:rPr>
              <a:t>動員</a:t>
            </a:r>
            <a:r>
              <a:rPr lang="ja-JP" altLang="en-US" sz="3600" dirty="0" smtClean="0">
                <a:solidFill>
                  <a:schemeClr val="tx1"/>
                </a:solidFill>
              </a:rPr>
              <a:t>」</a:t>
            </a:r>
            <a:endParaRPr kumimoji="1" lang="en-US" altLang="ja-JP" sz="3600" dirty="0" smtClean="0">
              <a:solidFill>
                <a:schemeClr val="tx1"/>
              </a:solidFill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3203848" y="1958941"/>
            <a:ext cx="2579014" cy="548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 smtClean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戦時中　</a:t>
            </a:r>
            <a:r>
              <a:rPr lang="ja-JP" altLang="en-US" sz="2000" dirty="0">
                <a:latin typeface="AR Pゴシック体M" panose="020B0600000000000000" pitchFamily="50" charset="-128"/>
                <a:ea typeface="AR Pゴシック体M" panose="020B0600000000000000" pitchFamily="50" charset="-128"/>
              </a:rPr>
              <a:t>動員</a:t>
            </a:r>
            <a:endParaRPr lang="en-US" altLang="ja-JP" sz="2000" dirty="0" smtClean="0">
              <a:latin typeface="AR Pゴシック体M" panose="020B0600000000000000" pitchFamily="50" charset="-128"/>
              <a:ea typeface="AR Pゴシック体M" panose="020B0600000000000000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739677" y="5229200"/>
            <a:ext cx="7747113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キーワードを工夫してみよう！</a:t>
            </a:r>
            <a:endParaRPr lang="en-US" altLang="ja-JP" b="1" dirty="0" smtClean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850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6391" y="1475656"/>
            <a:ext cx="8229600" cy="288944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１．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言葉を言いかえる</a:t>
            </a:r>
            <a:r>
              <a:rPr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ja-JP" altLang="en-US" sz="3600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 防空ずきん　→　ぼうくうずきん</a:t>
            </a:r>
            <a:r>
              <a:rPr lang="en-US" altLang="ja-JP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２．</a:t>
            </a:r>
            <a:r>
              <a:rPr lang="ja-JP" altLang="en-US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新しい</a:t>
            </a:r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キーワードを使おう！</a:t>
            </a:r>
            <a:endParaRPr kumimoji="1"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23528" y="332656"/>
            <a:ext cx="8515672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ちょうどいいホームページが出ない時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936" y="4365104"/>
            <a:ext cx="2376264" cy="2297056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467544" y="4941168"/>
            <a:ext cx="5616624" cy="1584176"/>
          </a:xfrm>
          <a:prstGeom prst="wedgeRoundRectCallout">
            <a:avLst>
              <a:gd name="adj1" fmla="val 58398"/>
              <a:gd name="adj2" fmla="val -243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ホームページは</a:t>
            </a:r>
            <a:endParaRPr lang="en-US" altLang="ja-JP" sz="32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32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しっかりよく見る！</a:t>
            </a:r>
            <a:r>
              <a:rPr lang="en-US" altLang="ja-JP" sz="32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sz="32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ja-JP" altLang="en-US" sz="32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よく読む！</a:t>
            </a:r>
            <a:endParaRPr kumimoji="1" lang="ja-JP" altLang="en-US" sz="32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792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吹き出し 4"/>
          <p:cNvSpPr/>
          <p:nvPr/>
        </p:nvSpPr>
        <p:spPr>
          <a:xfrm>
            <a:off x="3563888" y="548680"/>
            <a:ext cx="5256584" cy="3096344"/>
          </a:xfrm>
          <a:prstGeom prst="wedgeRoundRectCallout">
            <a:avLst>
              <a:gd name="adj1" fmla="val -52828"/>
              <a:gd name="adj2" fmla="val 64082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より正かく</a:t>
            </a:r>
            <a:r>
              <a:rPr kumimoji="1" lang="ja-JP" alt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な</a:t>
            </a:r>
            <a:r>
              <a:rPr kumimoji="1" lang="ja-JP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じょうほうをさがそう！</a:t>
            </a:r>
            <a:endParaRPr kumimoji="1" lang="ja-JP" altLang="en-US" b="1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51920" y="908720"/>
            <a:ext cx="4834880" cy="2548879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latin typeface="+mn-ea"/>
              </a:rPr>
              <a:t>同じことの説明なのに数字がちがっている</a:t>
            </a:r>
            <a:r>
              <a:rPr kumimoji="1" lang="en-US" altLang="ja-JP" dirty="0" smtClean="0">
                <a:latin typeface="+mn-ea"/>
              </a:rPr>
              <a:t>…</a:t>
            </a:r>
            <a:r>
              <a:rPr kumimoji="1" lang="ja-JP" altLang="en-US" dirty="0" err="1" smtClean="0">
                <a:latin typeface="+mn-ea"/>
              </a:rPr>
              <a:t>。</a:t>
            </a:r>
            <a:endParaRPr kumimoji="1" lang="en-US" altLang="ja-JP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何が正し</a:t>
            </a:r>
            <a:r>
              <a:rPr lang="ja-JP" altLang="en-US" dirty="0" smtClean="0">
                <a:latin typeface="+mn-ea"/>
              </a:rPr>
              <a:t>いのかわからなくなっちゃった</a:t>
            </a:r>
            <a:r>
              <a:rPr kumimoji="1" lang="ja-JP" altLang="en-US" dirty="0" smtClean="0">
                <a:latin typeface="+mn-ea"/>
              </a:rPr>
              <a:t>！</a:t>
            </a:r>
            <a:endParaRPr kumimoji="1" lang="ja-JP" altLang="en-US" dirty="0">
              <a:latin typeface="+mn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02" y="2292874"/>
            <a:ext cx="3241870" cy="273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8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39552" y="836712"/>
            <a:ext cx="8352928" cy="158417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539552" y="2708920"/>
            <a:ext cx="8352928" cy="187220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21131549">
            <a:off x="199953" y="257320"/>
            <a:ext cx="3826768" cy="562074"/>
          </a:xfr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kumimoji="1" lang="ja-JP" altLang="en-US" sz="3600" b="1" dirty="0" smtClean="0">
                <a:latin typeface="+mj-ea"/>
                <a:ea typeface="+mj-ea"/>
              </a:rPr>
              <a:t>ポイントはここ！</a:t>
            </a:r>
            <a:endParaRPr kumimoji="1" lang="ja-JP" altLang="en-US" sz="3600" b="1" dirty="0">
              <a:latin typeface="+mj-ea"/>
              <a:ea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75656" y="1124744"/>
            <a:ext cx="7416824" cy="108012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国・都道府県・市町村</a:t>
            </a:r>
            <a:r>
              <a:rPr kumimoji="1" lang="ja-JP" altLang="en-US" dirty="0" smtClean="0">
                <a:latin typeface="+mj-ea"/>
                <a:ea typeface="+mj-ea"/>
              </a:rPr>
              <a:t>などのホームページに</a:t>
            </a:r>
            <a:r>
              <a:rPr lang="ja-JP" altLang="en-US" dirty="0">
                <a:latin typeface="+mj-ea"/>
                <a:ea typeface="+mj-ea"/>
              </a:rPr>
              <a:t>は</a:t>
            </a:r>
            <a:r>
              <a:rPr lang="ja-JP" altLang="en-US" dirty="0" smtClean="0">
                <a:latin typeface="+mj-ea"/>
                <a:ea typeface="+mj-ea"/>
              </a:rPr>
              <a:t>、正かく</a:t>
            </a:r>
            <a:r>
              <a:rPr lang="ja-JP" altLang="en-US" dirty="0" err="1" smtClean="0">
                <a:latin typeface="+mj-ea"/>
                <a:ea typeface="+mj-ea"/>
              </a:rPr>
              <a:t>な</a:t>
            </a:r>
            <a:r>
              <a:rPr lang="ja-JP" altLang="en-US" dirty="0" smtClean="0">
                <a:latin typeface="+mj-ea"/>
                <a:ea typeface="+mj-ea"/>
              </a:rPr>
              <a:t>じょうほうがのっている。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475656" y="2852936"/>
            <a:ext cx="7416824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+mj-ea"/>
                <a:ea typeface="+mj-ea"/>
              </a:rPr>
              <a:t>調べたいことが細かく決まっているときは、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せん門の会社</a:t>
            </a:r>
            <a:r>
              <a:rPr lang="ja-JP" altLang="en-US" dirty="0" smtClean="0">
                <a:latin typeface="+mj-ea"/>
                <a:ea typeface="+mj-ea"/>
              </a:rPr>
              <a:t>や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団体</a:t>
            </a:r>
            <a:r>
              <a:rPr lang="ja-JP" altLang="en-US" dirty="0" smtClean="0">
                <a:latin typeface="+mj-ea"/>
                <a:ea typeface="+mj-ea"/>
              </a:rPr>
              <a:t>のホームページを見てみる。</a:t>
            </a:r>
            <a:endParaRPr lang="ja-JP" altLang="en-US" dirty="0">
              <a:latin typeface="+mj-ea"/>
              <a:ea typeface="+mj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56" y="1196752"/>
            <a:ext cx="882576" cy="88257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56" y="3203736"/>
            <a:ext cx="882576" cy="882576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539552" y="4844189"/>
            <a:ext cx="8352928" cy="172819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475656" y="5132221"/>
            <a:ext cx="676875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+mj-ea"/>
                <a:ea typeface="+mj-ea"/>
              </a:rPr>
              <a:t>「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いつ</a:t>
            </a:r>
            <a:r>
              <a:rPr lang="ja-JP" altLang="en-US" dirty="0" smtClean="0">
                <a:latin typeface="+mj-ea"/>
                <a:ea typeface="+mj-ea"/>
              </a:rPr>
              <a:t>」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書かれた記事</a:t>
            </a:r>
            <a:r>
              <a:rPr lang="ja-JP" altLang="en-US" dirty="0" smtClean="0">
                <a:latin typeface="+mj-ea"/>
                <a:ea typeface="+mj-ea"/>
              </a:rPr>
              <a:t>なのか、「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いつ</a:t>
            </a:r>
            <a:r>
              <a:rPr lang="ja-JP" altLang="en-US" dirty="0" smtClean="0">
                <a:latin typeface="+mj-ea"/>
                <a:ea typeface="+mj-ea"/>
              </a:rPr>
              <a:t>」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集計した統計</a:t>
            </a:r>
            <a:r>
              <a:rPr lang="ja-JP" altLang="en-US" dirty="0" smtClean="0">
                <a:latin typeface="+mj-ea"/>
                <a:ea typeface="+mj-ea"/>
              </a:rPr>
              <a:t>なのかを確認する。</a:t>
            </a:r>
            <a:endParaRPr lang="ja-JP" altLang="en-US" dirty="0">
              <a:latin typeface="+mj-ea"/>
              <a:ea typeface="+mj-ea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56" y="5348245"/>
            <a:ext cx="882576" cy="88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1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吹き出し 4"/>
          <p:cNvSpPr/>
          <p:nvPr/>
        </p:nvSpPr>
        <p:spPr>
          <a:xfrm>
            <a:off x="3563888" y="548680"/>
            <a:ext cx="5256584" cy="2448272"/>
          </a:xfrm>
          <a:prstGeom prst="wedgeRoundRectCallout">
            <a:avLst>
              <a:gd name="adj1" fmla="val -52828"/>
              <a:gd name="adj2" fmla="val 64082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63888" y="908720"/>
            <a:ext cx="5255800" cy="2548879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latin typeface="+mn-ea"/>
              </a:rPr>
              <a:t>ぜ～</a:t>
            </a:r>
            <a:r>
              <a:rPr kumimoji="1" lang="ja-JP" altLang="en-US" dirty="0" err="1" smtClean="0">
                <a:latin typeface="+mn-ea"/>
              </a:rPr>
              <a:t>んぶ</a:t>
            </a:r>
            <a:r>
              <a:rPr kumimoji="1" lang="ja-JP" altLang="en-US" dirty="0" smtClean="0">
                <a:latin typeface="+mn-ea"/>
              </a:rPr>
              <a:t>大事なことみたい</a:t>
            </a:r>
            <a:r>
              <a:rPr kumimoji="1" lang="en-US" altLang="ja-JP" dirty="0" smtClean="0">
                <a:latin typeface="+mn-ea"/>
              </a:rPr>
              <a:t>…</a:t>
            </a:r>
          </a:p>
          <a:p>
            <a:pPr marL="0" indent="0">
              <a:buNone/>
            </a:pPr>
            <a:r>
              <a:rPr lang="ja-JP" altLang="en-US" dirty="0" smtClean="0">
                <a:latin typeface="+mn-ea"/>
              </a:rPr>
              <a:t>ぜ～</a:t>
            </a:r>
            <a:r>
              <a:rPr lang="ja-JP" altLang="en-US" dirty="0" err="1" smtClean="0">
                <a:latin typeface="+mn-ea"/>
              </a:rPr>
              <a:t>んぶ</a:t>
            </a:r>
            <a:r>
              <a:rPr lang="ja-JP" altLang="en-US" dirty="0" smtClean="0">
                <a:latin typeface="+mn-ea"/>
              </a:rPr>
              <a:t>丸写しして書いちゃっていいかしら？</a:t>
            </a:r>
            <a:endParaRPr kumimoji="1" lang="ja-JP" altLang="en-US" dirty="0">
              <a:latin typeface="+mn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096852"/>
            <a:ext cx="3137175" cy="3264358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590088" y="55172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気持ち良く提出できるかな？</a:t>
            </a:r>
            <a:r>
              <a:rPr lang="en-US" altLang="ja-JP" b="1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lang="ja-JP" altLang="en-US" b="1" dirty="0">
              <a:solidFill>
                <a:schemeClr val="accent6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564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雲形吹き出し 16"/>
          <p:cNvSpPr/>
          <p:nvPr/>
        </p:nvSpPr>
        <p:spPr>
          <a:xfrm>
            <a:off x="-684584" y="-374367"/>
            <a:ext cx="7056784" cy="5883588"/>
          </a:xfrm>
          <a:prstGeom prst="cloudCallout">
            <a:avLst>
              <a:gd name="adj1" fmla="val 49198"/>
              <a:gd name="adj2" fmla="val 38671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355796"/>
            <a:ext cx="2357928" cy="2357928"/>
          </a:xfrm>
          <a:prstGeom prst="rect">
            <a:avLst/>
          </a:prstGeom>
        </p:spPr>
      </p:pic>
      <p:sp>
        <p:nvSpPr>
          <p:cNvPr id="4" name="角丸四角形吹き出し 3"/>
          <p:cNvSpPr/>
          <p:nvPr/>
        </p:nvSpPr>
        <p:spPr>
          <a:xfrm>
            <a:off x="107504" y="1235156"/>
            <a:ext cx="2736304" cy="1041716"/>
          </a:xfrm>
          <a:prstGeom prst="wedgeRoundRectCallout">
            <a:avLst>
              <a:gd name="adj1" fmla="val -4372"/>
              <a:gd name="adj2" fmla="val 82656"/>
              <a:gd name="adj3" fmla="val 16667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1516" y="1317313"/>
            <a:ext cx="2704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わたしが調べたんだよ！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3779912" y="78904"/>
            <a:ext cx="2808312" cy="1646605"/>
          </a:xfrm>
          <a:prstGeom prst="wedgeRoundRectCallout">
            <a:avLst>
              <a:gd name="adj1" fmla="val 2683"/>
              <a:gd name="adj2" fmla="val 73586"/>
              <a:gd name="adj3" fmla="val 16667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95936" y="209708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n-ea"/>
              </a:rPr>
              <a:t>ぼくが</a:t>
            </a:r>
            <a:r>
              <a:rPr lang="ja-JP" altLang="en-US" sz="2800" dirty="0" smtClean="0">
                <a:latin typeface="+mn-ea"/>
              </a:rPr>
              <a:t>書いたものを丸写しじゃないか！</a:t>
            </a:r>
            <a:endParaRPr kumimoji="1" lang="ja-JP" altLang="en-US" sz="2800" dirty="0">
              <a:latin typeface="+mn-ea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5" y="1823230"/>
            <a:ext cx="1274475" cy="162471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32" y="4149080"/>
            <a:ext cx="1253278" cy="70866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174" y="2085574"/>
            <a:ext cx="3314266" cy="3448628"/>
          </a:xfrm>
          <a:prstGeom prst="rect">
            <a:avLst/>
          </a:prstGeom>
        </p:spPr>
      </p:pic>
      <p:sp>
        <p:nvSpPr>
          <p:cNvPr id="20" name="タイトル 1"/>
          <p:cNvSpPr txBox="1">
            <a:spLocks/>
          </p:cNvSpPr>
          <p:nvPr/>
        </p:nvSpPr>
        <p:spPr>
          <a:xfrm>
            <a:off x="457200" y="55983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まずは、要点を</a:t>
            </a:r>
            <a:r>
              <a:rPr lang="ja-JP" altLang="en-US" b="1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メモ</a:t>
            </a:r>
            <a:r>
              <a:rPr lang="ja-JP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しよう！</a:t>
            </a:r>
            <a:endParaRPr lang="ja-JP" altLang="en-US" b="1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989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39552" y="836712"/>
            <a:ext cx="8352928" cy="208823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21131549">
            <a:off x="199953" y="257320"/>
            <a:ext cx="3826768" cy="562074"/>
          </a:xfr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kumimoji="1" lang="ja-JP" altLang="en-US" sz="3600" b="1" dirty="0" smtClean="0">
                <a:latin typeface="+mj-ea"/>
                <a:ea typeface="+mj-ea"/>
              </a:rPr>
              <a:t>ポイントはここ！</a:t>
            </a:r>
            <a:endParaRPr kumimoji="1" lang="ja-JP" altLang="en-US" sz="3600" b="1" dirty="0">
              <a:latin typeface="+mj-ea"/>
              <a:ea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75656" y="1124744"/>
            <a:ext cx="7128792" cy="15841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 smtClean="0">
                <a:latin typeface="+mj-ea"/>
                <a:ea typeface="+mj-ea"/>
              </a:rPr>
              <a:t>「メモ」なので、</a:t>
            </a:r>
            <a:r>
              <a:rPr kumimoji="1"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かじょう書き</a:t>
            </a:r>
            <a:r>
              <a:rPr kumimoji="1" lang="ja-JP" altLang="en-US" dirty="0" smtClean="0">
                <a:latin typeface="+mj-ea"/>
                <a:ea typeface="+mj-ea"/>
              </a:rPr>
              <a:t>で十分！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調べながら、</a:t>
            </a:r>
            <a:r>
              <a:rPr lang="ja-JP" altLang="en-US" dirty="0" err="1" smtClean="0">
                <a:solidFill>
                  <a:srgbClr val="FF0000"/>
                </a:solidFill>
                <a:latin typeface="+mj-ea"/>
                <a:ea typeface="+mj-ea"/>
              </a:rPr>
              <a:t>ぎ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問や感想も書いておく</a:t>
            </a:r>
            <a:r>
              <a:rPr lang="ja-JP" altLang="en-US" dirty="0" smtClean="0">
                <a:latin typeface="+mj-ea"/>
                <a:ea typeface="+mj-ea"/>
              </a:rPr>
              <a:t>と次に調べる時のヒントになる。</a:t>
            </a:r>
            <a:endParaRPr kumimoji="1" lang="ja-JP" altLang="en-US" dirty="0">
              <a:latin typeface="+mj-ea"/>
              <a:ea typeface="+mj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56" y="1538312"/>
            <a:ext cx="882576" cy="882576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539552" y="3115997"/>
            <a:ext cx="8352928" cy="153713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475656" y="3284984"/>
            <a:ext cx="7128792" cy="11456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ちょさく権に気を付ける！</a:t>
            </a:r>
            <a:endParaRPr lang="en-US" altLang="ja-JP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+mj-ea"/>
                <a:ea typeface="+mj-ea"/>
              </a:rPr>
              <a:t>書いた（描いた）人・作った人の権利を守る。</a:t>
            </a:r>
            <a:endParaRPr lang="ja-JP" altLang="en-US" dirty="0">
              <a:latin typeface="+mj-ea"/>
              <a:ea typeface="+mj-ea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56" y="3501008"/>
            <a:ext cx="882576" cy="882576"/>
          </a:xfrm>
          <a:prstGeom prst="rect">
            <a:avLst/>
          </a:prstGeom>
        </p:spPr>
      </p:pic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39552" y="4752571"/>
            <a:ext cx="8352928" cy="1628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250" dirty="0" smtClean="0">
                <a:solidFill>
                  <a:srgbClr val="FF0000"/>
                </a:solidFill>
                <a:latin typeface="+mn-ea"/>
              </a:rPr>
              <a:t>「書名」「</a:t>
            </a:r>
            <a:r>
              <a:rPr lang="ja-JP" altLang="en-US" sz="2250" dirty="0" err="1" smtClean="0">
                <a:solidFill>
                  <a:srgbClr val="FF0000"/>
                </a:solidFill>
                <a:latin typeface="+mn-ea"/>
              </a:rPr>
              <a:t>ちょ</a:t>
            </a:r>
            <a:r>
              <a:rPr lang="ja-JP" altLang="en-US" sz="2250" dirty="0" smtClean="0">
                <a:solidFill>
                  <a:srgbClr val="FF0000"/>
                </a:solidFill>
                <a:latin typeface="+mn-ea"/>
              </a:rPr>
              <a:t>者名」「発行元」「出版年」・発信元（ＵＲＬ）や調べた日時</a:t>
            </a:r>
            <a:r>
              <a:rPr lang="ja-JP" altLang="en-US" sz="2250" dirty="0" smtClean="0">
                <a:latin typeface="+mn-ea"/>
              </a:rPr>
              <a:t>、</a:t>
            </a:r>
            <a:r>
              <a:rPr lang="ja-JP" altLang="en-US" sz="2250" dirty="0" smtClean="0">
                <a:solidFill>
                  <a:srgbClr val="FF0000"/>
                </a:solidFill>
                <a:latin typeface="+mn-ea"/>
              </a:rPr>
              <a:t>写真をとった人の名前。</a:t>
            </a:r>
            <a:endParaRPr lang="en-US" altLang="ja-JP" sz="2250" dirty="0" smtClean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2250" dirty="0" smtClean="0">
                <a:latin typeface="+mn-ea"/>
              </a:rPr>
              <a:t>他の人が書いた文章を本から書きぬきしたり、図や写真をのせるときは、</a:t>
            </a:r>
            <a:r>
              <a:rPr lang="ja-JP" altLang="en-US" sz="2250" dirty="0" smtClean="0">
                <a:solidFill>
                  <a:srgbClr val="FF0000"/>
                </a:solidFill>
                <a:latin typeface="+mn-ea"/>
              </a:rPr>
              <a:t>だれが書いた（調べた）か・どこにのっていたか</a:t>
            </a:r>
            <a:r>
              <a:rPr lang="ja-JP" altLang="en-US" sz="2250" dirty="0" smtClean="0">
                <a:latin typeface="+mn-ea"/>
              </a:rPr>
              <a:t>を記入する。</a:t>
            </a:r>
            <a:endParaRPr lang="ja-JP" altLang="en-US" sz="2250" dirty="0">
              <a:latin typeface="+mn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6309320"/>
            <a:ext cx="8964487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50" dirty="0" smtClean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例：○月○日インターネットより引用</a:t>
            </a:r>
            <a:r>
              <a:rPr kumimoji="1" lang="en-US" altLang="ja-JP" sz="2050" dirty="0" smtClean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【</a:t>
            </a:r>
            <a:r>
              <a:rPr kumimoji="1" lang="ja-JP" altLang="en-US" sz="2050" dirty="0" smtClean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ホームページの名前</a:t>
            </a:r>
            <a:r>
              <a:rPr kumimoji="1" lang="en-US" altLang="ja-JP" sz="2050" dirty="0" smtClean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】</a:t>
            </a:r>
            <a:r>
              <a:rPr kumimoji="1" lang="ja-JP" altLang="en-US" sz="2050" dirty="0" smtClean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en-US" altLang="ja-JP" sz="2050" dirty="0" smtClean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【</a:t>
            </a:r>
            <a:r>
              <a:rPr kumimoji="1" lang="ja-JP" altLang="en-US" sz="2050" dirty="0" smtClean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本・作者名</a:t>
            </a:r>
            <a:r>
              <a:rPr kumimoji="1" lang="en-US" altLang="ja-JP" sz="2050" dirty="0" smtClean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】</a:t>
            </a:r>
            <a:r>
              <a:rPr kumimoji="1" lang="ja-JP" altLang="en-US" sz="2050" dirty="0" smtClean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参照</a:t>
            </a:r>
            <a:endParaRPr kumimoji="1" lang="ja-JP" altLang="en-US" sz="2050" dirty="0">
              <a:solidFill>
                <a:srgbClr val="00B05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76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吹き出し 4"/>
          <p:cNvSpPr/>
          <p:nvPr/>
        </p:nvSpPr>
        <p:spPr>
          <a:xfrm>
            <a:off x="3563888" y="1268760"/>
            <a:ext cx="5256584" cy="1728192"/>
          </a:xfrm>
          <a:prstGeom prst="wedgeRoundRectCallout">
            <a:avLst>
              <a:gd name="adj1" fmla="val -52828"/>
              <a:gd name="adj2" fmla="val 86128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869160"/>
            <a:ext cx="9143999" cy="1988840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調べた</a:t>
            </a:r>
            <a:r>
              <a:rPr lang="ja-JP" altLang="en-US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じょうほう</a:t>
            </a:r>
            <a:r>
              <a:rPr lang="ja-JP" altLang="en-US" dirty="0" smtClean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から自分はどう考えたか、</a:t>
            </a:r>
            <a:r>
              <a:rPr lang="ja-JP" altLang="en-US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自分の意見</a:t>
            </a:r>
            <a:r>
              <a:rPr lang="ja-JP" altLang="en-US" dirty="0" smtClean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を書くことが大切！</a:t>
            </a:r>
            <a:endParaRPr kumimoji="1" lang="ja-JP" altLang="en-US" b="1" dirty="0">
              <a:solidFill>
                <a:srgbClr val="0070C0"/>
              </a:solidFill>
              <a:effectLst>
                <a:reflection blurRad="6350" stA="60000" endA="900" endPos="58000" dir="5400000" sy="-100000" algn="bl" rotWithShape="0"/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95936" y="1484784"/>
            <a:ext cx="4464496" cy="118072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latin typeface="+mn-ea"/>
              </a:rPr>
              <a:t>調べたものをどうしたらいいの？</a:t>
            </a:r>
            <a:endParaRPr kumimoji="1" lang="ja-JP" altLang="en-US" dirty="0">
              <a:latin typeface="+mn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03" y="1412776"/>
            <a:ext cx="286790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4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179512" y="764704"/>
            <a:ext cx="8712968" cy="208823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★何</a:t>
            </a:r>
            <a:r>
              <a:rPr lang="ja-JP" altLang="en-US" dirty="0">
                <a:latin typeface="+mj-ea"/>
                <a:ea typeface="+mj-ea"/>
              </a:rPr>
              <a:t>をみんなに</a:t>
            </a:r>
            <a:r>
              <a:rPr lang="ja-JP" altLang="en-US" dirty="0">
                <a:solidFill>
                  <a:srgbClr val="FF0000"/>
                </a:solidFill>
                <a:latin typeface="+mj-ea"/>
                <a:ea typeface="+mj-ea"/>
              </a:rPr>
              <a:t>一番伝えたい</a:t>
            </a:r>
            <a:r>
              <a:rPr lang="ja-JP" altLang="en-US" dirty="0">
                <a:latin typeface="+mj-ea"/>
                <a:ea typeface="+mj-ea"/>
              </a:rPr>
              <a:t>のか考えましょう</a:t>
            </a:r>
            <a:r>
              <a:rPr lang="ja-JP" altLang="en-US" dirty="0" smtClean="0">
                <a:latin typeface="+mj-ea"/>
                <a:ea typeface="+mj-ea"/>
              </a:rPr>
              <a:t>。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★調べて</a:t>
            </a:r>
            <a:r>
              <a:rPr lang="ja-JP" altLang="en-US" dirty="0">
                <a:solidFill>
                  <a:srgbClr val="FF0000"/>
                </a:solidFill>
                <a:latin typeface="+mj-ea"/>
                <a:ea typeface="+mj-ea"/>
              </a:rPr>
              <a:t>発見</a:t>
            </a:r>
            <a:r>
              <a:rPr lang="ja-JP" altLang="en-US" dirty="0">
                <a:latin typeface="+mj-ea"/>
                <a:ea typeface="+mj-ea"/>
              </a:rPr>
              <a:t>したこと、</a:t>
            </a:r>
            <a:r>
              <a:rPr lang="ja-JP" altLang="en-US" dirty="0">
                <a:solidFill>
                  <a:srgbClr val="FF0000"/>
                </a:solidFill>
                <a:latin typeface="+mj-ea"/>
                <a:ea typeface="+mj-ea"/>
              </a:rPr>
              <a:t>学んだこと</a:t>
            </a:r>
            <a:r>
              <a:rPr lang="ja-JP" altLang="en-US" dirty="0">
                <a:latin typeface="+mj-ea"/>
                <a:ea typeface="+mj-ea"/>
              </a:rPr>
              <a:t>をまとめます</a:t>
            </a:r>
            <a:r>
              <a:rPr lang="ja-JP" altLang="en-US" dirty="0" smtClean="0">
                <a:latin typeface="+mj-ea"/>
                <a:ea typeface="+mj-ea"/>
              </a:rPr>
              <a:t>。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ja-JP" sz="2800" dirty="0" smtClean="0">
                <a:latin typeface="+mj-ea"/>
                <a:ea typeface="+mj-ea"/>
              </a:rPr>
              <a:t>※</a:t>
            </a:r>
            <a:r>
              <a:rPr lang="ja-JP" altLang="en-US" sz="2800" dirty="0" smtClean="0">
                <a:latin typeface="+mj-ea"/>
                <a:ea typeface="+mj-ea"/>
              </a:rPr>
              <a:t>調べた結果を</a:t>
            </a:r>
            <a:r>
              <a:rPr lang="ja-JP" altLang="en-US" sz="2800" dirty="0">
                <a:latin typeface="+mj-ea"/>
                <a:ea typeface="+mj-ea"/>
              </a:rPr>
              <a:t>なら</a:t>
            </a:r>
            <a:r>
              <a:rPr lang="ja-JP" altLang="en-US" sz="2800" dirty="0" smtClean="0">
                <a:latin typeface="+mj-ea"/>
                <a:ea typeface="+mj-ea"/>
              </a:rPr>
              <a:t>べるだけではありません。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352" y="3501008"/>
            <a:ext cx="2457648" cy="3264358"/>
          </a:xfrm>
          <a:prstGeom prst="rect">
            <a:avLst/>
          </a:prstGeom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755576" y="3645024"/>
            <a:ext cx="5904656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+mj-ea"/>
                <a:ea typeface="+mj-ea"/>
              </a:rPr>
              <a:t>その時大事なのは、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 smtClean="0">
                <a:solidFill>
                  <a:srgbClr val="00B050"/>
                </a:solidFill>
                <a:latin typeface="+mj-ea"/>
                <a:ea typeface="+mj-ea"/>
              </a:rPr>
              <a:t>・</a:t>
            </a:r>
            <a:r>
              <a:rPr lang="ja-JP" altLang="en-US" b="1" dirty="0">
                <a:solidFill>
                  <a:srgbClr val="00B050"/>
                </a:solidFill>
                <a:latin typeface="+mj-ea"/>
                <a:ea typeface="+mj-ea"/>
              </a:rPr>
              <a:t>し</a:t>
            </a:r>
            <a:r>
              <a:rPr lang="ja-JP" altLang="en-US" b="1" dirty="0" smtClean="0">
                <a:solidFill>
                  <a:srgbClr val="00B050"/>
                </a:solidFill>
                <a:latin typeface="+mj-ea"/>
                <a:ea typeface="+mj-ea"/>
              </a:rPr>
              <a:t>料に書いてあったことなのか</a:t>
            </a:r>
            <a:endParaRPr lang="en-US" altLang="ja-JP" b="1" dirty="0" smtClean="0">
              <a:solidFill>
                <a:srgbClr val="00B050"/>
              </a:solidFill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00B050"/>
                </a:solidFill>
                <a:latin typeface="+mj-ea"/>
                <a:ea typeface="+mj-ea"/>
              </a:rPr>
              <a:t>・</a:t>
            </a:r>
            <a:r>
              <a:rPr lang="ja-JP" altLang="en-US" b="1" dirty="0" smtClean="0">
                <a:solidFill>
                  <a:srgbClr val="00B050"/>
                </a:solidFill>
                <a:latin typeface="+mj-ea"/>
                <a:ea typeface="+mj-ea"/>
              </a:rPr>
              <a:t>自分の考えたことなのか</a:t>
            </a:r>
            <a:endParaRPr lang="en-US" altLang="ja-JP" b="1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latin typeface="+mj-ea"/>
                <a:ea typeface="+mj-ea"/>
              </a:rPr>
              <a:t>わかるように書くことです。</a:t>
            </a:r>
            <a:endParaRPr lang="en-US" altLang="ja-JP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443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856984" cy="560160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/>
            </a:r>
            <a:br>
              <a:rPr lang="en-US" altLang="ja-JP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endParaRPr kumimoji="1"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67544" y="26064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じぶんらしいテーマを考える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cxnSp>
        <p:nvCxnSpPr>
          <p:cNvPr id="6" name="直線コネクタ 5"/>
          <p:cNvCxnSpPr>
            <a:stCxn id="3" idx="7"/>
          </p:cNvCxnSpPr>
          <p:nvPr/>
        </p:nvCxnSpPr>
        <p:spPr>
          <a:xfrm flipH="1" flipV="1">
            <a:off x="5437751" y="3284985"/>
            <a:ext cx="46444" cy="23354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角丸四角形 10"/>
          <p:cNvSpPr/>
          <p:nvPr/>
        </p:nvSpPr>
        <p:spPr>
          <a:xfrm>
            <a:off x="5326023" y="1340768"/>
            <a:ext cx="1417323" cy="7535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世界中で争い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7073834" y="1774985"/>
            <a:ext cx="1622241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始まり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6948264" y="2756484"/>
            <a:ext cx="1982281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子どもたちは？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2766628" y="2564799"/>
            <a:ext cx="1738536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原爆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305977" y="1853145"/>
            <a:ext cx="1604667" cy="482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どうして？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9" name="直線コネクタ 18"/>
          <p:cNvCxnSpPr>
            <a:stCxn id="8" idx="0"/>
            <a:endCxn id="11" idx="2"/>
          </p:cNvCxnSpPr>
          <p:nvPr/>
        </p:nvCxnSpPr>
        <p:spPr>
          <a:xfrm flipV="1">
            <a:off x="5579873" y="2094321"/>
            <a:ext cx="454812" cy="54259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6412861" y="2135026"/>
            <a:ext cx="660973" cy="62145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8" idx="3"/>
            <a:endCxn id="13" idx="1"/>
          </p:cNvCxnSpPr>
          <p:nvPr/>
        </p:nvCxnSpPr>
        <p:spPr>
          <a:xfrm>
            <a:off x="6515737" y="2960948"/>
            <a:ext cx="432527" cy="1156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角丸四角形 27"/>
          <p:cNvSpPr/>
          <p:nvPr/>
        </p:nvSpPr>
        <p:spPr>
          <a:xfrm>
            <a:off x="5166855" y="1196752"/>
            <a:ext cx="3763690" cy="1152127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なぜおこるの？</a:t>
            </a:r>
            <a:endParaRPr kumimoji="1" lang="en-US" altLang="ja-JP" dirty="0" smtClean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r"/>
            <a:endParaRPr kumimoji="1" lang="ja-JP" altLang="en-US" dirty="0"/>
          </a:p>
        </p:txBody>
      </p:sp>
      <p:sp>
        <p:nvSpPr>
          <p:cNvPr id="31" name="角丸四角形 30"/>
          <p:cNvSpPr/>
          <p:nvPr/>
        </p:nvSpPr>
        <p:spPr>
          <a:xfrm>
            <a:off x="6857046" y="3284984"/>
            <a:ext cx="206642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残された人は？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32" name="直線コネクタ 31"/>
          <p:cNvCxnSpPr>
            <a:endCxn id="31" idx="1"/>
          </p:cNvCxnSpPr>
          <p:nvPr/>
        </p:nvCxnSpPr>
        <p:spPr>
          <a:xfrm>
            <a:off x="6412861" y="3056321"/>
            <a:ext cx="444185" cy="44468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3" idx="1"/>
          </p:cNvCxnSpPr>
          <p:nvPr/>
        </p:nvCxnSpPr>
        <p:spPr>
          <a:xfrm flipV="1">
            <a:off x="3751379" y="3209515"/>
            <a:ext cx="91523" cy="30901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角丸四角形 36"/>
          <p:cNvSpPr/>
          <p:nvPr/>
        </p:nvSpPr>
        <p:spPr>
          <a:xfrm>
            <a:off x="323528" y="2567653"/>
            <a:ext cx="1984130" cy="7173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被害にあった人の生活は？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323529" y="3401754"/>
            <a:ext cx="2215282" cy="7298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前</a:t>
            </a:r>
            <a:r>
              <a:rPr lang="ja-JP" altLang="en-US" dirty="0" smtClean="0">
                <a:solidFill>
                  <a:schemeClr val="tx1"/>
                </a:solidFill>
              </a:rPr>
              <a:t>の</a:t>
            </a:r>
            <a:r>
              <a:rPr lang="ja-JP" altLang="en-US" dirty="0">
                <a:solidFill>
                  <a:schemeClr val="tx1"/>
                </a:solidFill>
              </a:rPr>
              <a:t>自分</a:t>
            </a:r>
            <a:r>
              <a:rPr lang="ja-JP" altLang="en-US" dirty="0" smtClean="0">
                <a:solidFill>
                  <a:schemeClr val="tx1"/>
                </a:solidFill>
              </a:rPr>
              <a:t>と</a:t>
            </a:r>
            <a:r>
              <a:rPr lang="ja-JP" altLang="en-US" dirty="0">
                <a:solidFill>
                  <a:schemeClr val="tx1"/>
                </a:solidFill>
              </a:rPr>
              <a:t>変わったこと</a:t>
            </a:r>
            <a:r>
              <a:rPr lang="ja-JP" altLang="en-US" dirty="0" smtClean="0">
                <a:solidFill>
                  <a:schemeClr val="tx1"/>
                </a:solidFill>
              </a:rPr>
              <a:t>は</a:t>
            </a:r>
            <a:r>
              <a:rPr kumimoji="1" lang="ja-JP" altLang="en-US" dirty="0" smtClean="0">
                <a:solidFill>
                  <a:schemeClr val="tx1"/>
                </a:solidFill>
              </a:rPr>
              <a:t>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6659753" y="2564904"/>
            <a:ext cx="2486091" cy="1566658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kumimoji="1" lang="ja-JP" altLang="en-US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みんなのくらしは？</a:t>
            </a:r>
            <a:endParaRPr kumimoji="1" lang="ja-JP" altLang="en-US" dirty="0"/>
          </a:p>
        </p:txBody>
      </p:sp>
      <p:cxnSp>
        <p:nvCxnSpPr>
          <p:cNvPr id="51" name="直線コネクタ 50"/>
          <p:cNvCxnSpPr>
            <a:stCxn id="14" idx="0"/>
          </p:cNvCxnSpPr>
          <p:nvPr/>
        </p:nvCxnSpPr>
        <p:spPr>
          <a:xfrm flipV="1">
            <a:off x="3635896" y="2329303"/>
            <a:ext cx="0" cy="23549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H="1" flipV="1">
            <a:off x="3063805" y="1717544"/>
            <a:ext cx="124905" cy="83633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H="1" flipV="1">
            <a:off x="2006665" y="1759433"/>
            <a:ext cx="816834" cy="80822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H="1" flipV="1">
            <a:off x="2307658" y="2993490"/>
            <a:ext cx="458970" cy="4323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H="1">
            <a:off x="2123728" y="3188532"/>
            <a:ext cx="757376" cy="21322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角丸四角形 62"/>
          <p:cNvSpPr/>
          <p:nvPr/>
        </p:nvSpPr>
        <p:spPr>
          <a:xfrm>
            <a:off x="323529" y="5291655"/>
            <a:ext cx="1496337" cy="5676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なぜ</a:t>
            </a:r>
            <a:r>
              <a:rPr lang="ja-JP" altLang="en-US" sz="2000" dirty="0" smtClean="0">
                <a:solidFill>
                  <a:schemeClr val="tx1"/>
                </a:solidFill>
              </a:rPr>
              <a:t>？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467544" y="6078345"/>
            <a:ext cx="1840114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どの地域に多い？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65" name="角丸四角形 64"/>
          <p:cNvSpPr/>
          <p:nvPr/>
        </p:nvSpPr>
        <p:spPr>
          <a:xfrm>
            <a:off x="323529" y="4385351"/>
            <a:ext cx="1587136" cy="7718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</a:rPr>
              <a:t>どんな問題があるの？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cxnSp>
        <p:nvCxnSpPr>
          <p:cNvPr id="68" name="直線コネクタ 67"/>
          <p:cNvCxnSpPr/>
          <p:nvPr/>
        </p:nvCxnSpPr>
        <p:spPr>
          <a:xfrm flipV="1">
            <a:off x="3231183" y="4188876"/>
            <a:ext cx="339857" cy="31061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 flipV="1">
            <a:off x="1910665" y="4725144"/>
            <a:ext cx="357079" cy="258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 flipV="1">
            <a:off x="1753344" y="5013176"/>
            <a:ext cx="506642" cy="28803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 flipV="1">
            <a:off x="1953670" y="5033423"/>
            <a:ext cx="491508" cy="105766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 flipH="1">
            <a:off x="5868794" y="4771271"/>
            <a:ext cx="1112027" cy="66080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角丸四角形 44"/>
          <p:cNvSpPr/>
          <p:nvPr/>
        </p:nvSpPr>
        <p:spPr>
          <a:xfrm>
            <a:off x="2411760" y="5562255"/>
            <a:ext cx="1304091" cy="10804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問題が解決しないのはなぜ？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cxnSp>
        <p:nvCxnSpPr>
          <p:cNvPr id="46" name="直線コネクタ 45"/>
          <p:cNvCxnSpPr/>
          <p:nvPr/>
        </p:nvCxnSpPr>
        <p:spPr>
          <a:xfrm flipH="1" flipV="1">
            <a:off x="2881104" y="5033423"/>
            <a:ext cx="210216" cy="56600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52" idx="1"/>
          </p:cNvCxnSpPr>
          <p:nvPr/>
        </p:nvCxnSpPr>
        <p:spPr>
          <a:xfrm flipH="1" flipV="1">
            <a:off x="5521958" y="4210201"/>
            <a:ext cx="1426306" cy="41750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角丸四角形 57"/>
          <p:cNvSpPr/>
          <p:nvPr/>
        </p:nvSpPr>
        <p:spPr>
          <a:xfrm>
            <a:off x="7668344" y="5157191"/>
            <a:ext cx="1262201" cy="549777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いつからあるの？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0" name="角丸四角形 59"/>
          <p:cNvSpPr/>
          <p:nvPr/>
        </p:nvSpPr>
        <p:spPr>
          <a:xfrm>
            <a:off x="7668344" y="5780596"/>
            <a:ext cx="1262202" cy="801805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なぜ争うの？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9" name="角丸四角形 68"/>
          <p:cNvSpPr/>
          <p:nvPr/>
        </p:nvSpPr>
        <p:spPr>
          <a:xfrm>
            <a:off x="6231648" y="6321649"/>
            <a:ext cx="1433232" cy="52150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日本では？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1" name="角丸四角形 70"/>
          <p:cNvSpPr/>
          <p:nvPr/>
        </p:nvSpPr>
        <p:spPr>
          <a:xfrm>
            <a:off x="4001797" y="5287367"/>
            <a:ext cx="1866996" cy="571968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戦争がない時代はあるの？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2" name="角丸四角形 71"/>
          <p:cNvSpPr/>
          <p:nvPr/>
        </p:nvSpPr>
        <p:spPr>
          <a:xfrm>
            <a:off x="4014657" y="5966821"/>
            <a:ext cx="1841275" cy="70965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自分には何が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できるの？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74" name="直線コネクタ 73"/>
          <p:cNvCxnSpPr/>
          <p:nvPr/>
        </p:nvCxnSpPr>
        <p:spPr>
          <a:xfrm flipH="1">
            <a:off x="5868793" y="4914687"/>
            <a:ext cx="1185002" cy="116365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 flipH="1">
            <a:off x="6659753" y="4910925"/>
            <a:ext cx="457786" cy="141072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角丸四角形 51"/>
          <p:cNvSpPr/>
          <p:nvPr/>
        </p:nvSpPr>
        <p:spPr>
          <a:xfrm>
            <a:off x="6948264" y="4303669"/>
            <a:ext cx="1738536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歴史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cxnSp>
        <p:nvCxnSpPr>
          <p:cNvPr id="77" name="直線コネクタ 76"/>
          <p:cNvCxnSpPr>
            <a:endCxn id="58" idx="1"/>
          </p:cNvCxnSpPr>
          <p:nvPr/>
        </p:nvCxnSpPr>
        <p:spPr>
          <a:xfrm>
            <a:off x="7346432" y="4958037"/>
            <a:ext cx="321912" cy="4740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線コネクタ 78"/>
          <p:cNvCxnSpPr>
            <a:endCxn id="60" idx="1"/>
          </p:cNvCxnSpPr>
          <p:nvPr/>
        </p:nvCxnSpPr>
        <p:spPr>
          <a:xfrm>
            <a:off x="7208264" y="4958037"/>
            <a:ext cx="460080" cy="122346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角丸四角形 38"/>
          <p:cNvSpPr/>
          <p:nvPr/>
        </p:nvSpPr>
        <p:spPr>
          <a:xfrm>
            <a:off x="191732" y="2094321"/>
            <a:ext cx="2446396" cy="2209348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kumimoji="1" lang="ja-JP" altLang="en-US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その後の生活は？</a:t>
            </a:r>
            <a:endParaRPr kumimoji="1" lang="en-US" altLang="ja-JP" dirty="0" smtClean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r"/>
            <a:endParaRPr kumimoji="1" lang="ja-JP" altLang="en-US" dirty="0"/>
          </a:p>
        </p:txBody>
      </p:sp>
      <p:sp>
        <p:nvSpPr>
          <p:cNvPr id="85" name="角丸四角形 84"/>
          <p:cNvSpPr/>
          <p:nvPr/>
        </p:nvSpPr>
        <p:spPr>
          <a:xfrm>
            <a:off x="3859439" y="4771271"/>
            <a:ext cx="2277704" cy="2071882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000" dirty="0" smtClean="0">
                <a:solidFill>
                  <a:srgbClr val="FF0000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平和への道は？</a:t>
            </a:r>
            <a:endParaRPr kumimoji="1" lang="ja-JP" altLang="en-US" sz="2000" dirty="0">
              <a:solidFill>
                <a:srgbClr val="FF0000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2090219" y="4499487"/>
            <a:ext cx="1480821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問題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3392501" y="3311502"/>
            <a:ext cx="2450572" cy="14136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 smtClean="0"/>
              <a:t>戦争</a:t>
            </a:r>
            <a:endParaRPr kumimoji="1" lang="ja-JP" altLang="en-US" sz="5400" dirty="0"/>
          </a:p>
        </p:txBody>
      </p:sp>
      <p:sp>
        <p:nvSpPr>
          <p:cNvPr id="8" name="角丸四角形 7"/>
          <p:cNvSpPr/>
          <p:nvPr/>
        </p:nvSpPr>
        <p:spPr>
          <a:xfrm>
            <a:off x="4644008" y="2636912"/>
            <a:ext cx="1871729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太平洋戦争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307658" y="1196752"/>
            <a:ext cx="1847051" cy="5626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どのようなものなのか？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198053" y="1340768"/>
            <a:ext cx="1930596" cy="482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現在の原爆？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3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28" grpId="0" animBg="1"/>
      <p:bldP spid="31" grpId="0" animBg="1"/>
      <p:bldP spid="37" grpId="0" animBg="1"/>
      <p:bldP spid="38" grpId="0" animBg="1"/>
      <p:bldP spid="42" grpId="0" animBg="1"/>
      <p:bldP spid="63" grpId="0" animBg="1"/>
      <p:bldP spid="64" grpId="0" animBg="1"/>
      <p:bldP spid="65" grpId="0" animBg="1"/>
      <p:bldP spid="45" grpId="0" animBg="1"/>
      <p:bldP spid="58" grpId="0" animBg="1"/>
      <p:bldP spid="60" grpId="0" animBg="1"/>
      <p:bldP spid="69" grpId="0" animBg="1"/>
      <p:bldP spid="71" grpId="0" animBg="1"/>
      <p:bldP spid="72" grpId="0" animBg="1"/>
      <p:bldP spid="52" grpId="0" animBg="1"/>
      <p:bldP spid="39" grpId="0" animBg="1"/>
      <p:bldP spid="85" grpId="0" animBg="1"/>
      <p:bldP spid="61" grpId="0" animBg="1"/>
      <p:bldP spid="8" grpId="0" animBg="1"/>
      <p:bldP spid="15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867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キーワードを考える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801" y="1200352"/>
            <a:ext cx="2450755" cy="236906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467543" y="3789040"/>
            <a:ext cx="8229601" cy="26759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1472" y="4157541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・戦時中</a:t>
            </a:r>
            <a:r>
              <a:rPr lang="ja-JP" altLang="en-US" sz="4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 ・子ども</a:t>
            </a:r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・学校</a:t>
            </a:r>
            <a:endParaRPr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・食べ物</a:t>
            </a:r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・遊び　・歌</a:t>
            </a:r>
            <a:r>
              <a:rPr lang="ja-JP" altLang="en-US" sz="4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</a:t>
            </a:r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・本</a:t>
            </a:r>
            <a:endParaRPr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kumimoji="1" lang="ja-JP" altLang="en-US" sz="4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</a:t>
            </a:r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　　</a:t>
            </a:r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　　　　　　</a:t>
            </a:r>
            <a:r>
              <a:rPr lang="en-US" altLang="ja-JP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など</a:t>
            </a:r>
            <a:endParaRPr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467543" y="1155251"/>
            <a:ext cx="5845077" cy="2276534"/>
          </a:xfrm>
          <a:prstGeom prst="wedgeRoundRectCallout">
            <a:avLst>
              <a:gd name="adj1" fmla="val 62591"/>
              <a:gd name="adj2" fmla="val 79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「戦時中の子どもの生活</a:t>
            </a:r>
            <a:r>
              <a:rPr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」</a:t>
            </a:r>
            <a:endParaRPr kumimoji="1" lang="en-US" altLang="ja-JP" sz="36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36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を知りたいな</a:t>
            </a:r>
            <a:endParaRPr kumimoji="1" lang="en-US" altLang="ja-JP" sz="36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506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867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キーワードを考える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801" y="1200352"/>
            <a:ext cx="2450755" cy="2369064"/>
          </a:xfrm>
          <a:prstGeom prst="rect">
            <a:avLst/>
          </a:prstGeom>
        </p:spPr>
      </p:pic>
      <p:sp>
        <p:nvSpPr>
          <p:cNvPr id="10" name="角丸四角形吹き出し 9"/>
          <p:cNvSpPr/>
          <p:nvPr/>
        </p:nvSpPr>
        <p:spPr>
          <a:xfrm>
            <a:off x="467543" y="1155250"/>
            <a:ext cx="5845077" cy="2633789"/>
          </a:xfrm>
          <a:prstGeom prst="wedgeRoundRectCallout">
            <a:avLst>
              <a:gd name="adj1" fmla="val 62591"/>
              <a:gd name="adj2" fmla="val 79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◎テーマがくわしく</a:t>
            </a:r>
            <a:endParaRPr lang="en-US" altLang="ja-JP" sz="36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kumimoji="1" lang="ja-JP" altLang="en-US" sz="36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なったね</a:t>
            </a:r>
            <a:r>
              <a:rPr kumimoji="1"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！</a:t>
            </a:r>
            <a:endParaRPr kumimoji="1" lang="en-US" altLang="ja-JP" sz="36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◎見つけた</a:t>
            </a:r>
            <a:r>
              <a:rPr lang="ja-JP" altLang="en-US" sz="36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キーワード</a:t>
            </a:r>
            <a:r>
              <a:rPr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は</a:t>
            </a:r>
            <a:endParaRPr lang="en-US" altLang="ja-JP" sz="36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36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メモ</a:t>
            </a:r>
            <a:r>
              <a:rPr lang="ja-JP" altLang="en-US" sz="36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しよう</a:t>
            </a:r>
            <a:r>
              <a:rPr lang="ja-JP" altLang="en-US" sz="36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！</a:t>
            </a:r>
            <a:endParaRPr lang="en-US" altLang="ja-JP" sz="36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67543" y="3993366"/>
            <a:ext cx="8229601" cy="26759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1472" y="4361867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・戦時中</a:t>
            </a:r>
            <a:r>
              <a:rPr lang="ja-JP" altLang="en-US" sz="4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 ・子ども</a:t>
            </a:r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・学校</a:t>
            </a:r>
            <a:endParaRPr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・食べ物</a:t>
            </a:r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・遊び　・歌</a:t>
            </a:r>
            <a:r>
              <a:rPr lang="ja-JP" altLang="en-US" sz="4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</a:t>
            </a:r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・本</a:t>
            </a:r>
            <a:endParaRPr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kumimoji="1" lang="ja-JP" altLang="en-US" sz="40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</a:t>
            </a:r>
            <a:r>
              <a:rPr kumimoji="1"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　　</a:t>
            </a:r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　　　　　　</a:t>
            </a:r>
            <a:r>
              <a:rPr lang="en-US" altLang="ja-JP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r>
              <a:rPr lang="ja-JP" altLang="en-US" sz="40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など</a:t>
            </a:r>
            <a:endParaRPr lang="en-US" altLang="ja-JP" sz="40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669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パソコンを</a:t>
            </a:r>
            <a:r>
              <a:rPr lang="ja-JP" altLang="en-US" sz="4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開いて</a:t>
            </a:r>
            <a:endParaRPr lang="en-US" altLang="ja-JP" sz="48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インターネットに</a:t>
            </a:r>
            <a:r>
              <a:rPr lang="ja-JP" altLang="en-US" sz="4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つなごう</a:t>
            </a:r>
            <a:r>
              <a:rPr lang="ja-JP" altLang="en-US" sz="4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！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44" y="2924944"/>
            <a:ext cx="3810000" cy="32766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344" y="2347423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でも、インターネットって</a:t>
            </a:r>
            <a:r>
              <a:rPr lang="en-US" altLang="ja-JP" sz="4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lang="ja-JP" altLang="en-US" sz="48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029238"/>
            <a:ext cx="3816424" cy="4272116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4582344" y="2204864"/>
            <a:ext cx="3950096" cy="3384376"/>
          </a:xfrm>
          <a:prstGeom prst="wedgeRoundRectCallout">
            <a:avLst>
              <a:gd name="adj1" fmla="val -61870"/>
              <a:gd name="adj2" fmla="val 309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/>
              <a:t>どこと</a:t>
            </a:r>
            <a:endParaRPr kumimoji="1" lang="en-US" altLang="ja-JP" sz="4800" dirty="0" smtClean="0"/>
          </a:p>
          <a:p>
            <a:pPr algn="ctr"/>
            <a:r>
              <a:rPr kumimoji="1" lang="ja-JP" altLang="en-US" sz="4800" dirty="0" smtClean="0"/>
              <a:t>つな</a:t>
            </a:r>
            <a:r>
              <a:rPr lang="ja-JP" altLang="en-US" sz="4800" dirty="0" smtClean="0"/>
              <a:t>がって</a:t>
            </a:r>
            <a:endParaRPr lang="en-US" altLang="ja-JP" sz="4800" dirty="0" smtClean="0"/>
          </a:p>
          <a:p>
            <a:pPr algn="ctr"/>
            <a:r>
              <a:rPr lang="ja-JP" altLang="en-US" sz="4800" dirty="0" smtClean="0"/>
              <a:t>いるの？？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000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世界中の人と</a:t>
            </a:r>
            <a:endParaRPr lang="en-US" altLang="ja-JP" sz="54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sz="54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つながって</a:t>
            </a:r>
            <a:r>
              <a:rPr lang="ja-JP" altLang="en-US" sz="54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います！</a:t>
            </a:r>
            <a:endParaRPr lang="ja-JP" altLang="en-US" sz="54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8" y="2496055"/>
            <a:ext cx="3469463" cy="399431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701" y="2132856"/>
            <a:ext cx="5400601" cy="3456384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2542263" y="5157192"/>
            <a:ext cx="6782265" cy="1695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世界中のホームページを</a:t>
            </a:r>
            <a:endParaRPr lang="en-US" altLang="ja-JP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r>
              <a:rPr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見ることができる。</a:t>
            </a:r>
            <a:endParaRPr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41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3638" y="3811425"/>
            <a:ext cx="1352646" cy="153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797" y="2432373"/>
            <a:ext cx="1365324" cy="151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2441" y="171034"/>
            <a:ext cx="1344164" cy="154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747" y="72490"/>
            <a:ext cx="1630282" cy="164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371528" y="5445224"/>
            <a:ext cx="8400945" cy="996972"/>
          </a:xfrm>
          <a:prstGeom prst="rect">
            <a:avLst/>
          </a:prstGeom>
          <a:solidFill>
            <a:srgbClr val="FFF0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6454" tIns="53227" rIns="106454" bIns="53227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つながっている人は　全員いい人？？</a:t>
            </a:r>
            <a:endParaRPr lang="ja-JP" altLang="en-US" sz="33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5" y="1535777"/>
            <a:ext cx="1484194" cy="249444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33444" y="319710"/>
            <a:ext cx="1728190" cy="152876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1786140"/>
            <a:ext cx="1460859" cy="146085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9552" y="72490"/>
            <a:ext cx="1280215" cy="140291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46513" y="1848472"/>
            <a:ext cx="1491375" cy="139852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280" y="3909047"/>
            <a:ext cx="1536177" cy="153617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034" y="4073100"/>
            <a:ext cx="1396851" cy="1239706"/>
          </a:xfrm>
          <a:prstGeom prst="rect">
            <a:avLst/>
          </a:prstGeom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202" y="1286222"/>
            <a:ext cx="3859444" cy="368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1527" y="3909047"/>
            <a:ext cx="1231703" cy="13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6771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867</Words>
  <Application>Microsoft Office PowerPoint</Application>
  <PresentationFormat>画面に合わせる (4:3)</PresentationFormat>
  <Paragraphs>143</Paragraphs>
  <Slides>29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Office ​​テーマ</vt:lpstr>
      <vt:lpstr>パソコンで情報をさがそう！ インターネットでの 「けんさく」の方法</vt:lpstr>
      <vt:lpstr>１．なにを調べたいのか 　　自分の「テーマ」を考える     </vt:lpstr>
      <vt:lpstr>   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キーワードけんさくのコツ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最初にもどって、 また「けんさく」</vt:lpstr>
      <vt:lpstr>１．言葉を言いかえる 　 防空ずきん　→　ぼうくうずきん ２．新しいキーワードを使おう！</vt:lpstr>
      <vt:lpstr>より正かくなじょうほうをさがそう！</vt:lpstr>
      <vt:lpstr>ポイントはここ！</vt:lpstr>
      <vt:lpstr>PowerPoint プレゼンテーション</vt:lpstr>
      <vt:lpstr>PowerPoint プレゼンテーション</vt:lpstr>
      <vt:lpstr>ポイントはここ！</vt:lpstr>
      <vt:lpstr>調べたじょうほうから自分はどう考えたか、自分の意見を書くことが大切！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インターネットってなあに??</dc:title>
  <dc:creator>teacher</dc:creator>
  <cp:lastModifiedBy>山口市</cp:lastModifiedBy>
  <cp:revision>90</cp:revision>
  <dcterms:created xsi:type="dcterms:W3CDTF">2015-09-25T06:16:25Z</dcterms:created>
  <dcterms:modified xsi:type="dcterms:W3CDTF">2018-08-30T02:45:15Z</dcterms:modified>
</cp:coreProperties>
</file>