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8" r:id="rId6"/>
    <p:sldId id="263" r:id="rId7"/>
    <p:sldId id="264" r:id="rId8"/>
    <p:sldId id="273" r:id="rId9"/>
    <p:sldId id="272" r:id="rId10"/>
    <p:sldId id="274" r:id="rId11"/>
    <p:sldId id="276" r:id="rId12"/>
    <p:sldId id="277" r:id="rId13"/>
    <p:sldId id="278" r:id="rId14"/>
    <p:sldId id="279" r:id="rId15"/>
    <p:sldId id="280" r:id="rId16"/>
    <p:sldId id="275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2017/5/30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19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2017/5/30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79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2017/5/30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01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2017/5/30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60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2017/5/30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59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2017/5/30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3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2017/5/30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2017/5/30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27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2017/5/30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71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2017/5/30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44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2017/5/30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6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7E8B5-693D-4EFC-BE5D-A278199B1805}" type="datetimeFigureOut">
              <a:rPr kumimoji="1" lang="ja-JP" altLang="en-US" smtClean="0"/>
              <a:t>2017/5/30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10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soumu.go.jp/joho_tsusin/kids/internet/statistics/internet_01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GIF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9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slide" Target="slide11.xml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9587" y="0"/>
            <a:ext cx="7772400" cy="1470025"/>
          </a:xfrm>
        </p:spPr>
        <p:txBody>
          <a:bodyPr/>
          <a:lstStyle/>
          <a:p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インターネットって</a:t>
            </a:r>
            <a:r>
              <a:rPr kumimoji="1" lang="ja-JP" altLang="en-US" b="1" dirty="0" err="1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な</a:t>
            </a:r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あに</a:t>
            </a: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??</a:t>
            </a: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4" name="図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40768"/>
            <a:ext cx="3175553" cy="3096344"/>
          </a:xfrm>
          <a:prstGeom prst="rect">
            <a:avLst/>
          </a:prstGeom>
        </p:spPr>
      </p:pic>
      <p:sp>
        <p:nvSpPr>
          <p:cNvPr id="3" name="円形吹き出し 2"/>
          <p:cNvSpPr/>
          <p:nvPr/>
        </p:nvSpPr>
        <p:spPr>
          <a:xfrm>
            <a:off x="179512" y="1340768"/>
            <a:ext cx="2880320" cy="1548172"/>
          </a:xfrm>
          <a:prstGeom prst="wedgeEllipseCallout">
            <a:avLst>
              <a:gd name="adj1" fmla="val 68135"/>
              <a:gd name="adj2" fmla="val 47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世界中の</a:t>
            </a:r>
            <a:endParaRPr kumimoji="1"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755576" y="4725144"/>
            <a:ext cx="4896544" cy="1656184"/>
          </a:xfrm>
          <a:prstGeom prst="wedgeEllipseCallout">
            <a:avLst>
              <a:gd name="adj1" fmla="val 49669"/>
              <a:gd name="adj2" fmla="val -120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ものすごく</a:t>
            </a:r>
            <a:endParaRPr kumimoji="1" lang="en-US" altLang="ja-JP" sz="3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たくさんの人と</a:t>
            </a:r>
            <a:endParaRPr kumimoji="1"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0" name="円形吹き出し 9"/>
          <p:cNvSpPr/>
          <p:nvPr/>
        </p:nvSpPr>
        <p:spPr>
          <a:xfrm>
            <a:off x="7092280" y="620688"/>
            <a:ext cx="1872208" cy="5472608"/>
          </a:xfrm>
          <a:prstGeom prst="wedgeEllipseCallout">
            <a:avLst>
              <a:gd name="adj1" fmla="val -176440"/>
              <a:gd name="adj2" fmla="val -786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none" lIns="0" tIns="0" rIns="0" bIns="0" rtlCol="0" anchor="ctr"/>
          <a:lstStyle/>
          <a:p>
            <a:pPr algn="ctr"/>
            <a:r>
              <a:rPr kumimoji="1" lang="ja-JP" altLang="en-US" sz="4800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つながっている</a:t>
            </a:r>
            <a:r>
              <a:rPr lang="ja-JP" altLang="en-US" sz="4800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！</a:t>
            </a:r>
            <a:endParaRPr kumimoji="1" lang="ja-JP" altLang="en-US" sz="4800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322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◆家などでは</a:t>
            </a:r>
            <a:r>
              <a:rPr kumimoji="1" lang="en-US" altLang="ja-JP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kumimoji="1" lang="ja-JP" altLang="en-US" sz="54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317" y="4501088"/>
            <a:ext cx="2557169" cy="172858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5222354" cy="4897408"/>
          </a:xfrm>
          <a:prstGeom prst="rect">
            <a:avLst/>
          </a:prstGeom>
        </p:spPr>
      </p:pic>
      <p:sp>
        <p:nvSpPr>
          <p:cNvPr id="10" name="角丸四角形吹き出し 9"/>
          <p:cNvSpPr/>
          <p:nvPr/>
        </p:nvSpPr>
        <p:spPr>
          <a:xfrm>
            <a:off x="5220071" y="980728"/>
            <a:ext cx="3726209" cy="2880320"/>
          </a:xfrm>
          <a:prstGeom prst="wedgeRoundRectCallout">
            <a:avLst>
              <a:gd name="adj1" fmla="val -64750"/>
              <a:gd name="adj2" fmla="val -71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フィルター</a:t>
            </a:r>
            <a:r>
              <a:rPr lang="ja-JP" altLang="en-US" sz="3600" dirty="0" smtClean="0"/>
              <a:t>が設定されていないことも多いので、注意しよう！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16828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16496"/>
            <a:ext cx="3810000" cy="3276600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473835"/>
            <a:ext cx="3292952" cy="2522261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68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◆情報を発信する時には</a:t>
            </a:r>
            <a:r>
              <a:rPr kumimoji="1" lang="en-US" altLang="ja-JP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kumimoji="1" lang="ja-JP" altLang="en-US" sz="54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4211960" y="1412776"/>
            <a:ext cx="4734321" cy="1944216"/>
          </a:xfrm>
          <a:prstGeom prst="wedgeRoundRectCallout">
            <a:avLst>
              <a:gd name="adj1" fmla="val -69362"/>
              <a:gd name="adj2" fmla="val 170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見ているのは、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友達だけで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はない！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ことを意識しよう！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144016" y="4293096"/>
            <a:ext cx="7308304" cy="1703000"/>
          </a:xfrm>
          <a:prstGeom prst="wedgeRoundRectCallout">
            <a:avLst>
              <a:gd name="adj1" fmla="val 57781"/>
              <a:gd name="adj2" fmla="val 8801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「友達限定」公開でも拡がる</a:t>
            </a:r>
            <a:r>
              <a:rPr lang="ja-JP" altLang="en-US" sz="3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時に</a:t>
            </a:r>
            <a:r>
              <a:rPr lang="ja-JP" altLang="en-US" sz="3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は、すごい速さで拡がってしまう！</a:t>
            </a:r>
            <a:endParaRPr lang="en-US" altLang="ja-JP" sz="3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3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公開した写真は回収不可能に。</a:t>
            </a:r>
            <a:endParaRPr lang="en-US" altLang="ja-JP" sz="3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-35496" y="5949280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500" b="1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「人に送る」＝自分でコントロールできなくなる。</a:t>
            </a:r>
            <a:endParaRPr lang="ja-JP" altLang="en-US" sz="3500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567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/>
        </p:nvSpPr>
        <p:spPr>
          <a:xfrm>
            <a:off x="1889058" y="-1630665"/>
            <a:ext cx="8887246" cy="8664139"/>
          </a:xfrm>
          <a:prstGeom prst="ellipse">
            <a:avLst/>
          </a:prstGeom>
          <a:solidFill>
            <a:srgbClr val="FFF3B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98551" y="232229"/>
            <a:ext cx="6475809" cy="7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en-US" altLang="ja-JP" sz="4700" dirty="0">
                <a:latin typeface="ＭＳ ゴシック" panose="020B0609070205080204" pitchFamily="49" charset="-128"/>
              </a:rPr>
              <a:t>【</a:t>
            </a:r>
            <a:r>
              <a:rPr lang="ja-JP" altLang="en-US" sz="4700" dirty="0">
                <a:latin typeface="ＭＳ ゴシック" panose="020B0609070205080204" pitchFamily="49" charset="-128"/>
              </a:rPr>
              <a:t>自分</a:t>
            </a:r>
            <a:r>
              <a:rPr lang="en-US" altLang="ja-JP" sz="4700" dirty="0">
                <a:latin typeface="ＭＳ ゴシック" panose="020B0609070205080204" pitchFamily="49" charset="-128"/>
              </a:rPr>
              <a:t>】</a:t>
            </a:r>
            <a:r>
              <a:rPr lang="ja-JP" altLang="en-US" sz="4700" dirty="0">
                <a:latin typeface="ＭＳ ゴシック" panose="020B0609070205080204" pitchFamily="49" charset="-128"/>
              </a:rPr>
              <a:t>の先には</a:t>
            </a:r>
            <a:r>
              <a:rPr lang="en-US" altLang="ja-JP" sz="4700" dirty="0">
                <a:latin typeface="ＭＳ ゴシック" panose="020B0609070205080204" pitchFamily="49" charset="-128"/>
              </a:rPr>
              <a:t>…</a:t>
            </a:r>
            <a:r>
              <a:rPr lang="ja-JP" altLang="en-US" sz="4700" dirty="0">
                <a:latin typeface="ＭＳ ゴシック" panose="020B0609070205080204" pitchFamily="49" charset="-128"/>
              </a:rPr>
              <a:t>？</a:t>
            </a:r>
            <a:endParaRPr lang="ja-JP" altLang="en-US" sz="4700" dirty="0">
              <a:latin typeface="ＭＳ ゴシック" panose="020B0609070205080204" pitchFamily="49" charset="-128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36" y="3412395"/>
            <a:ext cx="2428095" cy="231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39" y="4554381"/>
            <a:ext cx="1996264" cy="199586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77" y="627671"/>
            <a:ext cx="1996264" cy="199586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51" y="2699457"/>
            <a:ext cx="1467859" cy="19609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93" y="1007204"/>
            <a:ext cx="2052012" cy="197466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790" y="4715857"/>
            <a:ext cx="1996264" cy="199586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4385" y="4435066"/>
            <a:ext cx="2389542" cy="207951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15" y="2805447"/>
            <a:ext cx="1309180" cy="17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967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97729" y="212350"/>
            <a:ext cx="7905329" cy="7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4700" dirty="0">
                <a:latin typeface="ＭＳ ゴシック" panose="020B0609070205080204" pitchFamily="49" charset="-128"/>
              </a:rPr>
              <a:t>相手の</a:t>
            </a:r>
            <a:r>
              <a:rPr lang="en-US" altLang="ja-JP" sz="4700" dirty="0">
                <a:latin typeface="ＭＳ ゴシック" panose="020B0609070205080204" pitchFamily="49" charset="-128"/>
              </a:rPr>
              <a:t>【</a:t>
            </a:r>
            <a:r>
              <a:rPr lang="ja-JP" altLang="en-US" sz="4700" dirty="0">
                <a:latin typeface="ＭＳ ゴシック" panose="020B0609070205080204" pitchFamily="49" charset="-128"/>
              </a:rPr>
              <a:t>　？　</a:t>
            </a:r>
            <a:r>
              <a:rPr lang="en-US" altLang="ja-JP" sz="4700" dirty="0">
                <a:latin typeface="ＭＳ ゴシック" panose="020B0609070205080204" pitchFamily="49" charset="-128"/>
              </a:rPr>
              <a:t>】</a:t>
            </a:r>
            <a:r>
              <a:rPr lang="ja-JP" altLang="en-US" sz="4700" dirty="0">
                <a:latin typeface="ＭＳ ゴシック" panose="020B0609070205080204" pitchFamily="49" charset="-128"/>
              </a:rPr>
              <a:t>は見えない</a:t>
            </a:r>
            <a:endParaRPr lang="ja-JP" altLang="en-US" sz="4700" dirty="0">
              <a:latin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" y="1413941"/>
            <a:ext cx="1996264" cy="199586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53" y="4825098"/>
            <a:ext cx="1873455" cy="187307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35" y="2844078"/>
            <a:ext cx="1248362" cy="166768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41" y="2825379"/>
            <a:ext cx="1742445" cy="167676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377" y="1105757"/>
            <a:ext cx="1503721" cy="150341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2993" y="1148087"/>
            <a:ext cx="1710066" cy="148819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59" y="1119282"/>
            <a:ext cx="1076202" cy="1437698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>
            <a:off x="1972900" y="1627767"/>
            <a:ext cx="837829" cy="586775"/>
          </a:xfrm>
          <a:prstGeom prst="rightArrow">
            <a:avLst/>
          </a:prstGeom>
          <a:solidFill>
            <a:srgbClr val="FFF3B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5" name="右矢印 14"/>
          <p:cNvSpPr/>
          <p:nvPr/>
        </p:nvSpPr>
        <p:spPr>
          <a:xfrm rot="1604228">
            <a:off x="1885668" y="2991516"/>
            <a:ext cx="837829" cy="586775"/>
          </a:xfrm>
          <a:prstGeom prst="rightArrow">
            <a:avLst/>
          </a:prstGeom>
          <a:solidFill>
            <a:srgbClr val="FFF3B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6" name="右矢印 15"/>
          <p:cNvSpPr/>
          <p:nvPr/>
        </p:nvSpPr>
        <p:spPr>
          <a:xfrm rot="2798649">
            <a:off x="1433281" y="4447021"/>
            <a:ext cx="1376360" cy="586894"/>
          </a:xfrm>
          <a:prstGeom prst="rightArrow">
            <a:avLst/>
          </a:prstGeom>
          <a:solidFill>
            <a:srgbClr val="FFF3B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178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97729" y="212350"/>
            <a:ext cx="7905329" cy="7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4700" dirty="0">
                <a:latin typeface="ＭＳ ゴシック" panose="020B0609070205080204" pitchFamily="49" charset="-128"/>
              </a:rPr>
              <a:t>相手の</a:t>
            </a:r>
            <a:r>
              <a:rPr lang="en-US" altLang="ja-JP" sz="4700" dirty="0">
                <a:latin typeface="ＭＳ ゴシック" panose="020B0609070205080204" pitchFamily="49" charset="-128"/>
              </a:rPr>
              <a:t>【</a:t>
            </a:r>
            <a:r>
              <a:rPr lang="ja-JP" altLang="en-US" sz="4700" dirty="0">
                <a:latin typeface="ＭＳ ゴシック" panose="020B0609070205080204" pitchFamily="49" charset="-128"/>
              </a:rPr>
              <a:t>　？　</a:t>
            </a:r>
            <a:r>
              <a:rPr lang="en-US" altLang="ja-JP" sz="4700" dirty="0">
                <a:latin typeface="ＭＳ ゴシック" panose="020B0609070205080204" pitchFamily="49" charset="-128"/>
              </a:rPr>
              <a:t>】</a:t>
            </a:r>
            <a:r>
              <a:rPr lang="ja-JP" altLang="en-US" sz="4700" dirty="0">
                <a:latin typeface="ＭＳ ゴシック" panose="020B0609070205080204" pitchFamily="49" charset="-128"/>
              </a:rPr>
              <a:t>は見えない</a:t>
            </a:r>
            <a:endParaRPr lang="ja-JP" altLang="en-US" sz="4700" dirty="0">
              <a:latin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" y="1413941"/>
            <a:ext cx="1996264" cy="199586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87" y="4740468"/>
            <a:ext cx="1538088" cy="153777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74" y="1166376"/>
            <a:ext cx="1067307" cy="142581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76" y="2825379"/>
            <a:ext cx="1498351" cy="144187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9427" y="2834454"/>
            <a:ext cx="1710066" cy="148819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572" y="1107399"/>
            <a:ext cx="1076202" cy="1437698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>
            <a:off x="1972900" y="1627767"/>
            <a:ext cx="837829" cy="586775"/>
          </a:xfrm>
          <a:prstGeom prst="rightArrow">
            <a:avLst/>
          </a:prstGeom>
          <a:solidFill>
            <a:srgbClr val="FFF3B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5" name="右矢印 14"/>
          <p:cNvSpPr/>
          <p:nvPr/>
        </p:nvSpPr>
        <p:spPr>
          <a:xfrm rot="1604228">
            <a:off x="1885668" y="2991516"/>
            <a:ext cx="837829" cy="586775"/>
          </a:xfrm>
          <a:prstGeom prst="rightArrow">
            <a:avLst/>
          </a:prstGeom>
          <a:solidFill>
            <a:srgbClr val="FFF3B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6" name="右矢印 15"/>
          <p:cNvSpPr/>
          <p:nvPr/>
        </p:nvSpPr>
        <p:spPr>
          <a:xfrm rot="2798649">
            <a:off x="1433281" y="4447021"/>
            <a:ext cx="1376360" cy="586894"/>
          </a:xfrm>
          <a:prstGeom prst="rightArrow">
            <a:avLst/>
          </a:prstGeom>
          <a:solidFill>
            <a:srgbClr val="FFF3B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059108" y="1660703"/>
            <a:ext cx="3908795" cy="7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en-US" altLang="ja-JP" sz="3700" dirty="0">
                <a:latin typeface="ＭＳ ゴシック" panose="020B0609070205080204" pitchFamily="49" charset="-128"/>
              </a:rPr>
              <a:t>【</a:t>
            </a:r>
            <a:r>
              <a:rPr lang="ja-JP" altLang="en-US" sz="3700" dirty="0">
                <a:latin typeface="ＭＳ ゴシック" panose="020B0609070205080204" pitchFamily="49" charset="-128"/>
              </a:rPr>
              <a:t>表情・気持ち</a:t>
            </a:r>
            <a:r>
              <a:rPr lang="en-US" altLang="ja-JP" sz="3700" dirty="0">
                <a:latin typeface="ＭＳ ゴシック" panose="020B0609070205080204" pitchFamily="49" charset="-128"/>
              </a:rPr>
              <a:t>】</a:t>
            </a:r>
            <a:endParaRPr lang="ja-JP" altLang="en-US" sz="3700" dirty="0">
              <a:latin typeface="ＭＳ ゴシック" panose="020B0609070205080204" pitchFamily="49" charset="-128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864730" y="3068960"/>
            <a:ext cx="3387790" cy="123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en-US" altLang="ja-JP" sz="3700" dirty="0">
                <a:latin typeface="ＭＳ ゴシック" panose="020B0609070205080204" pitchFamily="49" charset="-128"/>
              </a:rPr>
              <a:t>【</a:t>
            </a:r>
            <a:r>
              <a:rPr lang="ja-JP" altLang="en-US" sz="3700" dirty="0">
                <a:latin typeface="ＭＳ ゴシック" panose="020B0609070205080204" pitchFamily="49" charset="-128"/>
              </a:rPr>
              <a:t>どんな状況</a:t>
            </a:r>
            <a:r>
              <a:rPr lang="en-US" altLang="ja-JP" sz="3700" dirty="0">
                <a:latin typeface="ＭＳ ゴシック" panose="020B0609070205080204" pitchFamily="49" charset="-128"/>
              </a:rPr>
              <a:t>】</a:t>
            </a:r>
            <a:endParaRPr lang="ja-JP" altLang="en-US" sz="3700" dirty="0">
              <a:latin typeface="ＭＳ ゴシック" panose="020B0609070205080204" pitchFamily="49" charset="-128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983080" y="4891210"/>
            <a:ext cx="3693375" cy="123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en-US" altLang="ja-JP" sz="3700" dirty="0">
                <a:latin typeface="ＭＳ ゴシック" panose="020B0609070205080204" pitchFamily="49" charset="-128"/>
              </a:rPr>
              <a:t>【</a:t>
            </a:r>
            <a:r>
              <a:rPr lang="ja-JP" altLang="en-US" sz="3700" dirty="0">
                <a:latin typeface="ＭＳ ゴシック" panose="020B0609070205080204" pitchFamily="49" charset="-128"/>
              </a:rPr>
              <a:t>存在・悪意</a:t>
            </a:r>
            <a:r>
              <a:rPr lang="en-US" altLang="ja-JP" sz="3700" dirty="0">
                <a:latin typeface="ＭＳ ゴシック" panose="020B0609070205080204" pitchFamily="49" charset="-128"/>
              </a:rPr>
              <a:t>】</a:t>
            </a:r>
            <a:endParaRPr lang="ja-JP" altLang="en-US" sz="3700" dirty="0">
              <a:latin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1348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97729" y="411300"/>
            <a:ext cx="7905329" cy="92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5100" b="1" dirty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ポイント！</a:t>
            </a:r>
            <a:endParaRPr lang="ja-JP" altLang="en-US" sz="5100" b="1" dirty="0">
              <a:latin typeface="AR悠々ゴシック体E" panose="040B0909000000000000" pitchFamily="49" charset="-128"/>
              <a:ea typeface="AR悠々ゴシック体E" panose="040B0909000000000000" pitchFamily="49" charset="-128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37616" y="1568207"/>
            <a:ext cx="7865442" cy="7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eaLnBrk="1" hangingPunct="1"/>
            <a:r>
              <a:rPr lang="ja-JP" altLang="en-US" sz="3700" dirty="0">
                <a:latin typeface="ＭＳ ゴシック" panose="020B0609070205080204" pitchFamily="49" charset="-128"/>
              </a:rPr>
              <a:t>１．知らない人ともつながっている</a:t>
            </a:r>
            <a:endParaRPr lang="ja-JP" altLang="en-US" sz="3700" dirty="0">
              <a:latin typeface="ＭＳ ゴシック" panose="020B0609070205080204" pitchFamily="49" charset="-128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37616" y="2590750"/>
            <a:ext cx="7126564" cy="123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eaLnBrk="1" hangingPunct="1"/>
            <a:r>
              <a:rPr lang="ja-JP" altLang="en-US" sz="3700" dirty="0">
                <a:latin typeface="ＭＳ ゴシック" panose="020B0609070205080204" pitchFamily="49" charset="-128"/>
              </a:rPr>
              <a:t>２</a:t>
            </a:r>
            <a:r>
              <a:rPr lang="ja-JP" altLang="en-US" sz="3700" dirty="0">
                <a:latin typeface="ＭＳ ゴシック" panose="020B0609070205080204" pitchFamily="49" charset="-128"/>
              </a:rPr>
              <a:t>．相手の状況はわからない</a:t>
            </a:r>
            <a:endParaRPr lang="en-US" altLang="ja-JP" sz="3700" dirty="0">
              <a:latin typeface="ＭＳ ゴシック" panose="020B0609070205080204" pitchFamily="49" charset="-128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302164" y="4127531"/>
            <a:ext cx="6942244" cy="208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eaLnBrk="1" hangingPunct="1"/>
            <a:r>
              <a:rPr lang="ja-JP" altLang="en-US" sz="3700" dirty="0">
                <a:solidFill>
                  <a:srgbClr val="FF0000"/>
                </a:solidFill>
                <a:latin typeface="ＭＳ ゴシック" panose="020B0609070205080204" pitchFamily="49" charset="-128"/>
              </a:rPr>
              <a:t>・見えない</a:t>
            </a:r>
            <a:endParaRPr lang="en-US" altLang="ja-JP" sz="3700" dirty="0">
              <a:solidFill>
                <a:srgbClr val="FF0000"/>
              </a:solidFill>
              <a:latin typeface="ＭＳ ゴシック" panose="020B0609070205080204" pitchFamily="49" charset="-128"/>
            </a:endParaRPr>
          </a:p>
          <a:p>
            <a:pPr eaLnBrk="1" hangingPunct="1"/>
            <a:r>
              <a:rPr lang="ja-JP" altLang="en-US" sz="3700" dirty="0">
                <a:solidFill>
                  <a:srgbClr val="FF0000"/>
                </a:solidFill>
                <a:latin typeface="ＭＳ ゴシック" panose="020B0609070205080204" pitchFamily="49" charset="-128"/>
              </a:rPr>
              <a:t>・聞こえない</a:t>
            </a:r>
            <a:endParaRPr lang="en-US" altLang="ja-JP" sz="3700" dirty="0">
              <a:solidFill>
                <a:srgbClr val="FF0000"/>
              </a:solidFill>
              <a:latin typeface="ＭＳ ゴシック" panose="020B0609070205080204" pitchFamily="49" charset="-128"/>
            </a:endParaRPr>
          </a:p>
          <a:p>
            <a:pPr eaLnBrk="1" hangingPunct="1"/>
            <a:r>
              <a:rPr lang="ja-JP" altLang="en-US" sz="3700" dirty="0">
                <a:solidFill>
                  <a:srgbClr val="FF0000"/>
                </a:solidFill>
                <a:latin typeface="ＭＳ ゴシック" panose="020B0609070205080204" pitchFamily="49" charset="-128"/>
              </a:rPr>
              <a:t>・（本当</a:t>
            </a:r>
            <a:r>
              <a:rPr lang="ja-JP" altLang="en-US" sz="3700" dirty="0">
                <a:solidFill>
                  <a:srgbClr val="FF0000"/>
                </a:solidFill>
                <a:latin typeface="ＭＳ ゴシック" panose="020B0609070205080204" pitchFamily="49" charset="-128"/>
              </a:rPr>
              <a:t>か</a:t>
            </a:r>
            <a:r>
              <a:rPr lang="ja-JP" altLang="en-US" sz="3700" dirty="0">
                <a:solidFill>
                  <a:srgbClr val="FF0000"/>
                </a:solidFill>
                <a:latin typeface="ＭＳ ゴシック" panose="020B0609070205080204" pitchFamily="49" charset="-128"/>
              </a:rPr>
              <a:t>どうか）わからない</a:t>
            </a:r>
            <a:endParaRPr lang="en-US" altLang="ja-JP" sz="3700" dirty="0">
              <a:solidFill>
                <a:srgbClr val="FF0000"/>
              </a:solidFill>
              <a:latin typeface="ＭＳ ゴシック" panose="020B0609070205080204" pitchFamily="49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893" y="2309722"/>
            <a:ext cx="2487129" cy="286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394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3528" y="913610"/>
            <a:ext cx="7802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b="1" dirty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１　目的をしっかり</a:t>
            </a:r>
            <a:r>
              <a:rPr lang="ja-JP" altLang="en-US" sz="5400" b="1" dirty="0" smtClean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もつ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775829"/>
            <a:ext cx="57246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b="1" dirty="0" smtClean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３</a:t>
            </a:r>
            <a:r>
              <a:rPr lang="ja-JP" altLang="en-US" sz="5400" b="1" dirty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　困ったとき</a:t>
            </a:r>
            <a:r>
              <a:rPr lang="ja-JP" altLang="en-US" sz="5400" b="1" dirty="0" smtClean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は</a:t>
            </a:r>
            <a:endParaRPr lang="en-US" altLang="ja-JP" sz="5400" b="1" dirty="0" smtClean="0">
              <a:latin typeface="AR悠々ゴシック体E" panose="040B0909000000000000" pitchFamily="49" charset="-128"/>
              <a:ea typeface="AR悠々ゴシック体E" panose="040B0909000000000000" pitchFamily="49" charset="-128"/>
            </a:endParaRPr>
          </a:p>
          <a:p>
            <a:r>
              <a:rPr lang="ja-JP" altLang="en-US" sz="5400" b="1" dirty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　</a:t>
            </a:r>
            <a:r>
              <a:rPr lang="ja-JP" altLang="en-US" sz="5400" b="1" dirty="0" smtClean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　大人</a:t>
            </a:r>
            <a:r>
              <a:rPr lang="ja-JP" altLang="en-US" sz="5400" b="1" dirty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に相談</a:t>
            </a:r>
          </a:p>
          <a:p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1836940"/>
            <a:ext cx="8494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b="1" dirty="0" smtClean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２</a:t>
            </a:r>
            <a:r>
              <a:rPr lang="ja-JP" altLang="en-US" sz="5400" b="1" dirty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　個人情報は入力</a:t>
            </a:r>
            <a:r>
              <a:rPr lang="ja-JP" altLang="en-US" sz="5400" b="1" dirty="0" smtClean="0"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しない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84087" y="4807154"/>
            <a:ext cx="37015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ja-JP" altLang="en-US" sz="5400" b="1" cap="all" spc="0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よく見て！</a:t>
            </a:r>
            <a:endParaRPr lang="ja-JP" altLang="en-US" sz="5400" b="1" cap="all" spc="0" dirty="0"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601635" y="4807154"/>
            <a:ext cx="4470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ja-JP" altLang="en-US" sz="5400" b="1" cap="all" spc="0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よく読んで！</a:t>
            </a:r>
            <a:endParaRPr lang="ja-JP" altLang="en-US" sz="5400" b="1" cap="all" spc="0" dirty="0"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491584" y="5733256"/>
            <a:ext cx="10005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ja-JP" altLang="en-US" sz="5400" b="1" cap="all" spc="0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たしかめてから、クリック！</a:t>
            </a:r>
            <a:endParaRPr lang="ja-JP" altLang="en-US" sz="5400" b="1" cap="all" spc="0" dirty="0"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07604" y="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インターネット</a:t>
            </a:r>
            <a:r>
              <a:rPr lang="ja-JP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約束</a:t>
            </a:r>
            <a:endParaRPr kumimoji="1" lang="ja-JP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65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11299" y="364453"/>
            <a:ext cx="74815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インターネットにつながっているのはどれ？</a:t>
            </a:r>
            <a:endParaRPr kumimoji="1" lang="en-US" altLang="ja-JP" sz="32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endParaRPr kumimoji="1" lang="ja-JP" altLang="en-US" sz="32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5557867" y="4053704"/>
            <a:ext cx="2770841" cy="2148046"/>
            <a:chOff x="5506474" y="3717032"/>
            <a:chExt cx="2770841" cy="2148046"/>
          </a:xfrm>
        </p:grpSpPr>
        <p:sp>
          <p:nvSpPr>
            <p:cNvPr id="13" name="正方形/長方形 12"/>
            <p:cNvSpPr/>
            <p:nvPr/>
          </p:nvSpPr>
          <p:spPr>
            <a:xfrm>
              <a:off x="5658005" y="5157192"/>
              <a:ext cx="219964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4000" b="1" cap="none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  <a:latin typeface="AR P悠々ゴシック体E" panose="040B0900000000000000" pitchFamily="50" charset="-128"/>
                  <a:ea typeface="AR P悠々ゴシック体E" panose="040B0900000000000000" pitchFamily="50" charset="-128"/>
                </a:rPr>
                <a:t>ゲーム機</a:t>
              </a:r>
              <a:endParaRPr lang="ja-JP" altLang="en-US" sz="40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endParaRPr>
            </a:p>
          </p:txBody>
        </p:sp>
        <p:pic>
          <p:nvPicPr>
            <p:cNvPr id="1026" name="Picture 2" descr="[フリーイラスト素材] クリップアート, 家電機器 / 家電製品, ゲーム, ゲーム機, 携帯型ゲーム, 任天堂, ニンテンドー3DS, 灰色 / グレー ID:201310241500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6474" y="4166013"/>
              <a:ext cx="991178" cy="991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free-illustrations-ls01.gatag.net/images/lgi01a201501090600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6688" y="3717032"/>
              <a:ext cx="1570627" cy="673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free-illustrations-ls01.gatag.net/images/lgi01a20130926230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8234" y="4390376"/>
              <a:ext cx="567260" cy="354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グループ化 13"/>
          <p:cNvGrpSpPr/>
          <p:nvPr/>
        </p:nvGrpSpPr>
        <p:grpSpPr>
          <a:xfrm>
            <a:off x="508060" y="4171171"/>
            <a:ext cx="3743702" cy="2046386"/>
            <a:chOff x="535044" y="3962708"/>
            <a:chExt cx="3743702" cy="2046386"/>
          </a:xfrm>
        </p:grpSpPr>
        <p:sp>
          <p:nvSpPr>
            <p:cNvPr id="8" name="正方形/長方形 7"/>
            <p:cNvSpPr/>
            <p:nvPr/>
          </p:nvSpPr>
          <p:spPr>
            <a:xfrm>
              <a:off x="597931" y="5301208"/>
              <a:ext cx="368081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4000" b="1" cap="none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  <a:latin typeface="AR P悠々ゴシック体E" panose="040B0900000000000000" pitchFamily="50" charset="-128"/>
                  <a:ea typeface="AR P悠々ゴシック体E" panose="040B0900000000000000" pitchFamily="50" charset="-128"/>
                </a:rPr>
                <a:t>音楽プレーヤー</a:t>
              </a:r>
              <a:endParaRPr lang="ja-JP" altLang="en-US" sz="40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endParaRPr>
            </a:p>
          </p:txBody>
        </p:sp>
        <p:pic>
          <p:nvPicPr>
            <p:cNvPr id="1034" name="Picture 10" descr="http://illpop.com/img_illust/mini/appliance_a17.pn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0028" flipH="1">
              <a:off x="2370555" y="4115567"/>
              <a:ext cx="979136" cy="1223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音響機器No13携帯プレーヤーイラスト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71831">
              <a:off x="535044" y="3962708"/>
              <a:ext cx="483746" cy="855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iPod classic（アイポッド クラシック） ベクターイラスト素材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547" y="4661602"/>
              <a:ext cx="959561" cy="725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正方形/長方形 10"/>
          <p:cNvSpPr/>
          <p:nvPr/>
        </p:nvSpPr>
        <p:spPr>
          <a:xfrm>
            <a:off x="5290089" y="2780068"/>
            <a:ext cx="30027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携帯・スマホ</a:t>
            </a:r>
            <a:endParaRPr lang="ja-JP" altLang="en-US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2" name="図 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30" y="1050399"/>
            <a:ext cx="1202432" cy="1202432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993" y="911696"/>
            <a:ext cx="2920739" cy="2593451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1955201" y="2560234"/>
            <a:ext cx="23407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パソコン・</a:t>
            </a:r>
            <a:endParaRPr lang="en-US" altLang="ja-JP" sz="40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4000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タブレット</a:t>
            </a:r>
            <a:endParaRPr lang="ja-JP" altLang="en-US" sz="40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03" y="1002728"/>
            <a:ext cx="2074298" cy="190632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48" y="1196752"/>
            <a:ext cx="6381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円/楕円 2"/>
          <p:cNvSpPr/>
          <p:nvPr/>
        </p:nvSpPr>
        <p:spPr>
          <a:xfrm>
            <a:off x="776916" y="1050399"/>
            <a:ext cx="2873629" cy="2666633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506474" y="1050399"/>
            <a:ext cx="2873629" cy="2666633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5506474" y="3933056"/>
            <a:ext cx="2873629" cy="2666633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53513" y="3861048"/>
            <a:ext cx="2873629" cy="2666633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36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15616" y="421024"/>
            <a:ext cx="7051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インターネットのいいところ</a:t>
            </a:r>
            <a:endParaRPr kumimoji="1" lang="ja-JP" altLang="en-US" sz="48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77" y="1239584"/>
            <a:ext cx="3932229" cy="3882182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 rot="975082">
            <a:off x="6581889" y="3390113"/>
            <a:ext cx="2448272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絵</a:t>
            </a:r>
            <a:r>
              <a:rPr lang="ja-JP" altLang="en-US" sz="2800" dirty="0" smtClean="0"/>
              <a:t>が動く</a:t>
            </a:r>
            <a:endParaRPr lang="en-US" altLang="ja-JP" sz="2800" dirty="0" smtClean="0"/>
          </a:p>
          <a:p>
            <a:pPr algn="ctr"/>
            <a:r>
              <a:rPr kumimoji="1" lang="ja-JP" altLang="en-US" sz="2800" dirty="0"/>
              <a:t>音</a:t>
            </a:r>
            <a:r>
              <a:rPr kumimoji="1" lang="ja-JP" altLang="en-US" sz="2800" dirty="0" smtClean="0"/>
              <a:t>が出る</a:t>
            </a:r>
            <a:endParaRPr kumimoji="1" lang="ja-JP" altLang="en-US" sz="2800" dirty="0"/>
          </a:p>
        </p:txBody>
      </p:sp>
      <p:sp>
        <p:nvSpPr>
          <p:cNvPr id="6" name="円/楕円 5"/>
          <p:cNvSpPr/>
          <p:nvPr/>
        </p:nvSpPr>
        <p:spPr>
          <a:xfrm rot="20793709">
            <a:off x="393290" y="3265922"/>
            <a:ext cx="2612318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800" dirty="0" smtClean="0"/>
              <a:t>新しい情報</a:t>
            </a:r>
            <a:endParaRPr kumimoji="1" lang="ja-JP" altLang="en-US" sz="2800" dirty="0"/>
          </a:p>
        </p:txBody>
      </p:sp>
      <p:sp>
        <p:nvSpPr>
          <p:cNvPr id="7" name="円/楕円 6"/>
          <p:cNvSpPr/>
          <p:nvPr/>
        </p:nvSpPr>
        <p:spPr>
          <a:xfrm rot="20786726">
            <a:off x="366181" y="1508436"/>
            <a:ext cx="2448272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みんなで</a:t>
            </a:r>
            <a:r>
              <a:rPr lang="ja-JP" altLang="en-US" sz="2800" dirty="0" smtClean="0"/>
              <a:t>見られる</a:t>
            </a:r>
            <a:endParaRPr kumimoji="1" lang="ja-JP" altLang="en-US" sz="2800" dirty="0"/>
          </a:p>
        </p:txBody>
      </p:sp>
      <p:sp>
        <p:nvSpPr>
          <p:cNvPr id="8" name="円/楕円 7"/>
          <p:cNvSpPr/>
          <p:nvPr/>
        </p:nvSpPr>
        <p:spPr>
          <a:xfrm rot="975082">
            <a:off x="6288628" y="1435849"/>
            <a:ext cx="2448272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いつ</a:t>
            </a:r>
            <a:r>
              <a:rPr lang="ja-JP" altLang="en-US" sz="2800" dirty="0" smtClean="0"/>
              <a:t>でも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見られる</a:t>
            </a:r>
            <a:endParaRPr lang="en-US" altLang="ja-JP" sz="28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346976" y="4997454"/>
            <a:ext cx="85892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いろんなことをおしえてくれる</a:t>
            </a:r>
            <a:endParaRPr lang="en-US" altLang="ja-JP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とても便利な道具</a:t>
            </a:r>
            <a:r>
              <a:rPr lang="en-US" altLang="ja-JP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!!</a:t>
            </a:r>
            <a:endParaRPr lang="ja-JP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490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15616" y="421024"/>
            <a:ext cx="7561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インターネットの</a:t>
            </a:r>
            <a:r>
              <a:rPr lang="ja-JP" altLang="en-US" sz="48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こまる</a:t>
            </a:r>
            <a:r>
              <a:rPr kumimoji="1" lang="ja-JP" altLang="en-US" sz="48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ところ</a:t>
            </a:r>
            <a:endParaRPr kumimoji="1" lang="ja-JP" altLang="en-US" sz="48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2" name="円/楕円 1"/>
          <p:cNvSpPr/>
          <p:nvPr/>
        </p:nvSpPr>
        <p:spPr>
          <a:xfrm rot="975082">
            <a:off x="6563277" y="3024708"/>
            <a:ext cx="2448272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刺激</a:t>
            </a:r>
            <a:r>
              <a:rPr lang="ja-JP" altLang="en-US" sz="2800" dirty="0" smtClean="0"/>
              <a:t>が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強い</a:t>
            </a:r>
            <a:endParaRPr lang="en-US" altLang="ja-JP" sz="2800" dirty="0" smtClean="0"/>
          </a:p>
        </p:txBody>
      </p:sp>
      <p:sp>
        <p:nvSpPr>
          <p:cNvPr id="6" name="円/楕円 5"/>
          <p:cNvSpPr/>
          <p:nvPr/>
        </p:nvSpPr>
        <p:spPr>
          <a:xfrm rot="20793709">
            <a:off x="157718" y="3055587"/>
            <a:ext cx="2612318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800" dirty="0"/>
              <a:t>まちがった</a:t>
            </a:r>
            <a:r>
              <a:rPr lang="ja-JP" altLang="en-US" sz="2800" dirty="0" smtClean="0"/>
              <a:t>情報</a:t>
            </a:r>
            <a:endParaRPr kumimoji="1" lang="ja-JP" altLang="en-US" sz="2800" dirty="0"/>
          </a:p>
        </p:txBody>
      </p:sp>
      <p:sp>
        <p:nvSpPr>
          <p:cNvPr id="7" name="円/楕円 6"/>
          <p:cNvSpPr/>
          <p:nvPr/>
        </p:nvSpPr>
        <p:spPr>
          <a:xfrm rot="20786726">
            <a:off x="366181" y="1508436"/>
            <a:ext cx="2448272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800" dirty="0" smtClean="0"/>
              <a:t>世界中の人に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見られる</a:t>
            </a:r>
            <a:endParaRPr kumimoji="1" lang="ja-JP" altLang="en-US" sz="28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21" y="1752576"/>
            <a:ext cx="4720817" cy="4158632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 rot="975082">
            <a:off x="6541602" y="1460607"/>
            <a:ext cx="2448272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800" dirty="0"/>
              <a:t>いつまで</a:t>
            </a:r>
            <a:r>
              <a:rPr lang="ja-JP" altLang="en-US" sz="2800" dirty="0" smtClean="0"/>
              <a:t>も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やめられない</a:t>
            </a:r>
            <a:endParaRPr lang="en-US" altLang="ja-JP" sz="2800" dirty="0" smtClean="0"/>
          </a:p>
        </p:txBody>
      </p:sp>
      <p:sp>
        <p:nvSpPr>
          <p:cNvPr id="12" name="円/楕円 11"/>
          <p:cNvSpPr/>
          <p:nvPr/>
        </p:nvSpPr>
        <p:spPr>
          <a:xfrm rot="1296678">
            <a:off x="6507011" y="4592752"/>
            <a:ext cx="2456687" cy="108631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800" dirty="0" smtClean="0"/>
              <a:t>顔が見えない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18622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102260" y="188640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>
                <a:solidFill>
                  <a:schemeClr val="accent5">
                    <a:lumMod val="75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自分が気をつけないと</a:t>
            </a:r>
            <a:endParaRPr kumimoji="1" lang="en-US" altLang="ja-JP" sz="4800" dirty="0" smtClean="0">
              <a:solidFill>
                <a:schemeClr val="accent5">
                  <a:lumMod val="75000"/>
                </a:schemeClr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4800" dirty="0">
                <a:solidFill>
                  <a:schemeClr val="accent5">
                    <a:lumMod val="75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自分を</a:t>
            </a:r>
            <a:r>
              <a:rPr lang="ja-JP" altLang="en-US" sz="4800" dirty="0" smtClean="0">
                <a:solidFill>
                  <a:schemeClr val="accent5">
                    <a:lumMod val="75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守れない</a:t>
            </a:r>
            <a:r>
              <a:rPr lang="ja-JP" altLang="en-US" sz="4800" dirty="0">
                <a:solidFill>
                  <a:schemeClr val="accent5">
                    <a:lumMod val="75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世界</a:t>
            </a:r>
            <a:endParaRPr kumimoji="1" lang="ja-JP" altLang="en-US" sz="4800" dirty="0">
              <a:solidFill>
                <a:schemeClr val="accent5">
                  <a:lumMod val="75000"/>
                </a:schemeClr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60" y="1556792"/>
            <a:ext cx="6840760" cy="549997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99500"/>
            <a:ext cx="1184920" cy="98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◆学校では</a:t>
            </a:r>
            <a:r>
              <a:rPr kumimoji="1" lang="en-US" altLang="ja-JP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kumimoji="1" lang="ja-JP" altLang="en-US" sz="54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276872"/>
            <a:ext cx="4563573" cy="3924672"/>
          </a:xfrm>
        </p:spPr>
      </p:pic>
      <p:sp>
        <p:nvSpPr>
          <p:cNvPr id="8" name="角丸四角形吹き出し 7"/>
          <p:cNvSpPr/>
          <p:nvPr/>
        </p:nvSpPr>
        <p:spPr>
          <a:xfrm>
            <a:off x="3779912" y="1484784"/>
            <a:ext cx="4680520" cy="2880320"/>
          </a:xfrm>
          <a:prstGeom prst="wedgeRoundRectCallout">
            <a:avLst>
              <a:gd name="adj1" fmla="val -59374"/>
              <a:gd name="adj2" fmla="val 370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インターネットに</a:t>
            </a:r>
            <a:endParaRPr kumimoji="1"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つないで</a:t>
            </a:r>
            <a:endParaRPr kumimoji="1"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しらべ学習などを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するよ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！</a:t>
            </a:r>
            <a:endParaRPr kumimoji="1"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317" y="4501088"/>
            <a:ext cx="2557169" cy="172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73744"/>
            <a:ext cx="3977460" cy="3420616"/>
          </a:xfrm>
        </p:spPr>
      </p:pic>
      <p:sp>
        <p:nvSpPr>
          <p:cNvPr id="8" name="角丸四角形吹き出し 7"/>
          <p:cNvSpPr/>
          <p:nvPr/>
        </p:nvSpPr>
        <p:spPr>
          <a:xfrm>
            <a:off x="539552" y="296213"/>
            <a:ext cx="7848872" cy="1188571"/>
          </a:xfrm>
          <a:prstGeom prst="wedgeRoundRectCallout">
            <a:avLst>
              <a:gd name="adj1" fmla="val -27989"/>
              <a:gd name="adj2" fmla="val 84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インターネットは、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とっても便利！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83" y="1497716"/>
            <a:ext cx="6003963" cy="384253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023589" y="5340253"/>
            <a:ext cx="4894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世界中のホームページから</a:t>
            </a:r>
            <a:endParaRPr kumimoji="1" lang="en-US" altLang="ja-JP" sz="28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28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じょうほう</a:t>
            </a:r>
            <a:r>
              <a:rPr lang="ja-JP" altLang="en-US" sz="28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を集めて</a:t>
            </a:r>
            <a:r>
              <a:rPr lang="ja-JP" altLang="en-US" sz="28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くる</a:t>
            </a:r>
            <a:r>
              <a:rPr lang="ja-JP" altLang="en-US" sz="28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よ</a:t>
            </a:r>
            <a:r>
              <a:rPr lang="ja-JP" altLang="en-US" sz="28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！</a:t>
            </a:r>
            <a:endParaRPr kumimoji="1" lang="ja-JP" altLang="en-US" sz="28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491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3810000" cy="3276600"/>
          </a:xfrm>
        </p:spPr>
      </p:pic>
      <p:sp>
        <p:nvSpPr>
          <p:cNvPr id="8" name="角丸四角形吹き出し 7"/>
          <p:cNvSpPr/>
          <p:nvPr/>
        </p:nvSpPr>
        <p:spPr>
          <a:xfrm>
            <a:off x="3095680" y="332656"/>
            <a:ext cx="5940815" cy="3744416"/>
          </a:xfrm>
          <a:prstGeom prst="wedgeRoundRectCallout">
            <a:avLst>
              <a:gd name="adj1" fmla="val -40529"/>
              <a:gd name="adj2" fmla="val 699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3600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70" y="593343"/>
            <a:ext cx="5545434" cy="3223042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107504" y="170753"/>
            <a:ext cx="2880319" cy="8819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accent5">
                    <a:lumMod val="75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【</a:t>
            </a:r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フィルター</a:t>
            </a:r>
            <a:r>
              <a:rPr lang="en-US" altLang="ja-JP" sz="2800" dirty="0" smtClean="0">
                <a:solidFill>
                  <a:schemeClr val="accent5">
                    <a:lumMod val="75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】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427984" y="4725144"/>
            <a:ext cx="4410820" cy="17281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よく</a:t>
            </a:r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わからない</a:t>
            </a:r>
            <a:endParaRPr lang="en-US" altLang="ja-JP" sz="2800" dirty="0" smtClean="0">
              <a:solidFill>
                <a:schemeClr val="accent5">
                  <a:lumMod val="75000"/>
                </a:schemeClr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ホームページから</a:t>
            </a:r>
            <a:endParaRPr lang="en-US" altLang="ja-JP" sz="2800" dirty="0" smtClean="0">
              <a:solidFill>
                <a:schemeClr val="accent5">
                  <a:lumMod val="75000"/>
                </a:schemeClr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accent5">
                    <a:lumMod val="75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みんなを守って</a:t>
            </a:r>
            <a:r>
              <a:rPr kumimoji="1"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いるよ！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248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96" y="4843692"/>
            <a:ext cx="1714500" cy="17145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869160"/>
            <a:ext cx="1714500" cy="17145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60" y="548680"/>
            <a:ext cx="3744416" cy="3384952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4265761" y="1665092"/>
            <a:ext cx="4680520" cy="1944216"/>
          </a:xfrm>
          <a:prstGeom prst="wedgeRoundRectCallout">
            <a:avLst>
              <a:gd name="adj1" fmla="val -56067"/>
              <a:gd name="adj2" fmla="val -92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いろいろ出てきて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よくわからない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！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338554" y="4293096"/>
            <a:ext cx="4680520" cy="1944216"/>
          </a:xfrm>
          <a:prstGeom prst="wedgeRoundRectCallout">
            <a:avLst>
              <a:gd name="adj1" fmla="val 57845"/>
              <a:gd name="adj2" fmla="val 204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図書室のほうが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良いじょうほうが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あること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</a:t>
            </a:r>
            <a:r>
              <a:rPr lang="en-US" altLang="ja-JP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！</a:t>
            </a:r>
            <a:endParaRPr lang="en-US" altLang="ja-JP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640411" y="170753"/>
            <a:ext cx="5310385" cy="10444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でも、こんなこともあるよ</a:t>
            </a:r>
            <a:r>
              <a:rPr kumimoji="1" lang="en-US" altLang="ja-JP" sz="2800" dirty="0" smtClean="0">
                <a:solidFill>
                  <a:schemeClr val="accent5">
                    <a:lumMod val="75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425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314</Words>
  <Application>Microsoft Office PowerPoint</Application>
  <PresentationFormat>画面に合わせる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​​テーマ</vt:lpstr>
      <vt:lpstr>インターネットってなあに??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◆学校では…</vt:lpstr>
      <vt:lpstr>PowerPoint プレゼンテーション</vt:lpstr>
      <vt:lpstr>PowerPoint プレゼンテーション</vt:lpstr>
      <vt:lpstr>PowerPoint プレゼンテーション</vt:lpstr>
      <vt:lpstr>◆家などでは…</vt:lpstr>
      <vt:lpstr>◆情報を発信する時には…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インターネットってなあに??</dc:title>
  <dc:creator>teacher</dc:creator>
  <cp:lastModifiedBy>山口市</cp:lastModifiedBy>
  <cp:revision>43</cp:revision>
  <dcterms:created xsi:type="dcterms:W3CDTF">2015-09-25T06:16:25Z</dcterms:created>
  <dcterms:modified xsi:type="dcterms:W3CDTF">2017-05-30T07:34:25Z</dcterms:modified>
</cp:coreProperties>
</file>