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8" r:id="rId6"/>
    <p:sldId id="265" r:id="rId7"/>
    <p:sldId id="266" r:id="rId8"/>
    <p:sldId id="267" r:id="rId9"/>
    <p:sldId id="269" r:id="rId10"/>
    <p:sldId id="270" r:id="rId11"/>
    <p:sldId id="271" r:id="rId12"/>
    <p:sldId id="263" r:id="rId13"/>
    <p:sldId id="264" r:id="rId14"/>
    <p:sldId id="273" r:id="rId15"/>
    <p:sldId id="272" r:id="rId16"/>
    <p:sldId id="274" r:id="rId17"/>
    <p:sldId id="276" r:id="rId18"/>
    <p:sldId id="275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2017/2/7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19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2017/2/7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79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2017/2/7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01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2017/2/7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60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2017/2/7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059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2017/2/7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3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2017/2/7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2017/2/7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27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2017/2/7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71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2017/2/7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44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2017/2/7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6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7E8B5-693D-4EFC-BE5D-A278199B1805}" type="datetimeFigureOut">
              <a:rPr kumimoji="1" lang="ja-JP" altLang="en-US" smtClean="0"/>
              <a:t>2017/2/7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10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soumu.go.jp/joho_tsusin/kids/internet/statistics/internet_01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GIF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9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slide" Target="slide17.xml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69587" y="0"/>
            <a:ext cx="7772400" cy="1470025"/>
          </a:xfrm>
        </p:spPr>
        <p:txBody>
          <a:bodyPr/>
          <a:lstStyle/>
          <a:p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インターネットって</a:t>
            </a:r>
            <a:r>
              <a:rPr kumimoji="1" lang="ja-JP" altLang="en-US" b="1" dirty="0" err="1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な</a:t>
            </a:r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あに</a:t>
            </a:r>
            <a: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??</a:t>
            </a:r>
            <a:endParaRPr kumimoji="1"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4" name="図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40768"/>
            <a:ext cx="3175553" cy="3096344"/>
          </a:xfrm>
          <a:prstGeom prst="rect">
            <a:avLst/>
          </a:prstGeom>
        </p:spPr>
      </p:pic>
      <p:sp>
        <p:nvSpPr>
          <p:cNvPr id="3" name="円形吹き出し 2"/>
          <p:cNvSpPr/>
          <p:nvPr/>
        </p:nvSpPr>
        <p:spPr>
          <a:xfrm>
            <a:off x="179512" y="1340768"/>
            <a:ext cx="2880320" cy="1548172"/>
          </a:xfrm>
          <a:prstGeom prst="wedgeEllipseCallout">
            <a:avLst>
              <a:gd name="adj1" fmla="val 68135"/>
              <a:gd name="adj2" fmla="val 471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世界中の</a:t>
            </a:r>
            <a:endParaRPr kumimoji="1" lang="ja-JP" altLang="en-US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7" name="円形吹き出し 6"/>
          <p:cNvSpPr/>
          <p:nvPr/>
        </p:nvSpPr>
        <p:spPr>
          <a:xfrm>
            <a:off x="755576" y="4725144"/>
            <a:ext cx="4896544" cy="1656184"/>
          </a:xfrm>
          <a:prstGeom prst="wedgeEllipseCallout">
            <a:avLst>
              <a:gd name="adj1" fmla="val 49669"/>
              <a:gd name="adj2" fmla="val -120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ものすごく</a:t>
            </a:r>
            <a:endParaRPr kumimoji="1" lang="en-US" altLang="ja-JP" sz="36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たくさんの人と</a:t>
            </a:r>
            <a:endParaRPr kumimoji="1" lang="ja-JP" altLang="en-US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0" name="円形吹き出し 9"/>
          <p:cNvSpPr/>
          <p:nvPr/>
        </p:nvSpPr>
        <p:spPr>
          <a:xfrm>
            <a:off x="7092280" y="620688"/>
            <a:ext cx="1872208" cy="5472608"/>
          </a:xfrm>
          <a:prstGeom prst="wedgeEllipseCallout">
            <a:avLst>
              <a:gd name="adj1" fmla="val -176440"/>
              <a:gd name="adj2" fmla="val -786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wrap="none" lIns="0" tIns="0" rIns="0" bIns="0" rtlCol="0" anchor="ctr"/>
          <a:lstStyle/>
          <a:p>
            <a:pPr algn="ctr"/>
            <a:r>
              <a:rPr kumimoji="1" lang="ja-JP" altLang="en-US" sz="4800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つながっている</a:t>
            </a:r>
            <a:r>
              <a:rPr lang="ja-JP" altLang="en-US" sz="4800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！</a:t>
            </a:r>
            <a:endParaRPr kumimoji="1" lang="ja-JP" altLang="en-US" sz="4800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322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ローチャート : 代替処理 9"/>
          <p:cNvSpPr/>
          <p:nvPr/>
        </p:nvSpPr>
        <p:spPr>
          <a:xfrm>
            <a:off x="2708566" y="3645024"/>
            <a:ext cx="6013571" cy="2880319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</a:t>
            </a:r>
            <a:endParaRPr kumimoji="1" lang="en-US" altLang="ja-JP" sz="3600" dirty="0" smtClean="0">
              <a:solidFill>
                <a:schemeClr val="tx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3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</a:t>
            </a:r>
            <a:r>
              <a:rPr kumimoji="1" lang="ja-JP" altLang="en-US" sz="3600" dirty="0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どうしよう</a:t>
            </a:r>
            <a:r>
              <a:rPr kumimoji="1" lang="en-US" altLang="ja-JP" sz="3600" dirty="0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…</a:t>
            </a:r>
          </a:p>
          <a:p>
            <a:pPr algn="ctr"/>
            <a:r>
              <a:rPr lang="ja-JP" altLang="en-US" sz="3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教えて</a:t>
            </a:r>
            <a:r>
              <a:rPr lang="ja-JP" altLang="en-US" sz="3600" dirty="0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</a:t>
            </a:r>
            <a:r>
              <a:rPr lang="ja-JP" altLang="en-US" sz="3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、いいの</a:t>
            </a:r>
            <a:r>
              <a:rPr lang="ja-JP" altLang="en-US" sz="3600" dirty="0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かな？</a:t>
            </a:r>
            <a:endParaRPr kumimoji="1" lang="ja-JP" altLang="en-US" sz="3600" dirty="0">
              <a:solidFill>
                <a:schemeClr val="tx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1" name="雲 10"/>
          <p:cNvSpPr/>
          <p:nvPr/>
        </p:nvSpPr>
        <p:spPr>
          <a:xfrm>
            <a:off x="5778584" y="59225"/>
            <a:ext cx="3545944" cy="315375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形吹き出し 2"/>
          <p:cNvSpPr/>
          <p:nvPr/>
        </p:nvSpPr>
        <p:spPr>
          <a:xfrm>
            <a:off x="251520" y="59225"/>
            <a:ext cx="3816424" cy="2948277"/>
          </a:xfrm>
          <a:prstGeom prst="wedgeEllipseCallout">
            <a:avLst>
              <a:gd name="adj1" fmla="val 46180"/>
              <a:gd name="adj2" fmla="val 34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友達をしょうかいしてよ。</a:t>
            </a:r>
            <a:endParaRPr kumimoji="1" lang="en-US" altLang="ja-JP" sz="24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同じ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ゲーム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やってる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子いないの？</a:t>
            </a:r>
            <a:endParaRPr kumimoji="1" lang="ja-JP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74" y="391997"/>
            <a:ext cx="2341163" cy="228272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017162"/>
            <a:ext cx="2228197" cy="222819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" y="3245359"/>
            <a:ext cx="2759950" cy="308949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02" y="3429000"/>
            <a:ext cx="2000604" cy="200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364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ローチャート : 代替処理 9"/>
          <p:cNvSpPr/>
          <p:nvPr/>
        </p:nvSpPr>
        <p:spPr>
          <a:xfrm>
            <a:off x="3275856" y="4005064"/>
            <a:ext cx="5446281" cy="2520279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dirty="0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教えない</a:t>
            </a:r>
            <a:r>
              <a:rPr lang="ja-JP" altLang="en-US" sz="44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！</a:t>
            </a:r>
            <a:r>
              <a:rPr lang="ja-JP" altLang="en-US" sz="4400" dirty="0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！</a:t>
            </a:r>
            <a:endParaRPr lang="en-US" altLang="ja-JP" sz="4400" dirty="0">
              <a:solidFill>
                <a:schemeClr val="tx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4400" dirty="0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～大事な　　</a:t>
            </a:r>
            <a:endParaRPr lang="en-US" altLang="ja-JP" sz="4400" dirty="0" smtClean="0">
              <a:solidFill>
                <a:schemeClr val="tx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4400" dirty="0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個人情報～</a:t>
            </a:r>
            <a:endParaRPr kumimoji="1" lang="ja-JP" altLang="en-US" sz="4400" dirty="0">
              <a:solidFill>
                <a:schemeClr val="tx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62" y="260647"/>
            <a:ext cx="3407475" cy="340747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" y="3024707"/>
            <a:ext cx="3168352" cy="3647651"/>
          </a:xfrm>
          <a:prstGeom prst="rect">
            <a:avLst/>
          </a:prstGeom>
        </p:spPr>
      </p:pic>
      <p:sp>
        <p:nvSpPr>
          <p:cNvPr id="4" name="角丸四角形吹き出し 3"/>
          <p:cNvSpPr/>
          <p:nvPr/>
        </p:nvSpPr>
        <p:spPr>
          <a:xfrm>
            <a:off x="107504" y="260647"/>
            <a:ext cx="5112568" cy="2764060"/>
          </a:xfrm>
          <a:prstGeom prst="wedgeRoundRectCallout">
            <a:avLst>
              <a:gd name="adj1" fmla="val -35633"/>
              <a:gd name="adj2" fmla="val 496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自分</a:t>
            </a:r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</a:t>
            </a:r>
            <a:r>
              <a:rPr lang="ja-JP" altLang="en-US" sz="36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</a:t>
            </a:r>
            <a:endParaRPr lang="en-US" altLang="ja-JP" sz="36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家族の</a:t>
            </a:r>
            <a:r>
              <a:rPr kumimoji="1" lang="ja-JP" altLang="en-US" sz="36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</a:t>
            </a:r>
            <a:endParaRPr kumimoji="1" lang="en-US" altLang="ja-JP" sz="36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友達の</a:t>
            </a:r>
            <a:r>
              <a:rPr lang="ja-JP" altLang="en-US" sz="36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</a:t>
            </a:r>
            <a:endParaRPr lang="en-US" altLang="ja-JP" sz="36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36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ぼくがしっかり守る！</a:t>
            </a:r>
            <a:endParaRPr kumimoji="1" lang="ja-JP" altLang="en-US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73793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54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◆学校では</a:t>
            </a:r>
            <a:r>
              <a:rPr kumimoji="1" lang="en-US" altLang="ja-JP" sz="54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endParaRPr kumimoji="1" lang="ja-JP" altLang="en-US" sz="54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276872"/>
            <a:ext cx="4563573" cy="3924672"/>
          </a:xfrm>
        </p:spPr>
      </p:pic>
      <p:sp>
        <p:nvSpPr>
          <p:cNvPr id="8" name="角丸四角形吹き出し 7"/>
          <p:cNvSpPr/>
          <p:nvPr/>
        </p:nvSpPr>
        <p:spPr>
          <a:xfrm>
            <a:off x="3779912" y="1484784"/>
            <a:ext cx="4680520" cy="2880320"/>
          </a:xfrm>
          <a:prstGeom prst="wedgeRoundRectCallout">
            <a:avLst>
              <a:gd name="adj1" fmla="val -59374"/>
              <a:gd name="adj2" fmla="val 370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インターネットに</a:t>
            </a:r>
            <a:endParaRPr kumimoji="1" lang="en-US" altLang="ja-JP" sz="3600" dirty="0" smtClean="0"/>
          </a:p>
          <a:p>
            <a:pPr algn="ctr"/>
            <a:r>
              <a:rPr kumimoji="1" lang="ja-JP" altLang="en-US" sz="3600" dirty="0" smtClean="0"/>
              <a:t>つないで</a:t>
            </a:r>
            <a:endParaRPr kumimoji="1" lang="en-US" altLang="ja-JP" sz="3600" dirty="0" smtClean="0"/>
          </a:p>
          <a:p>
            <a:pPr algn="ctr"/>
            <a:r>
              <a:rPr lang="ja-JP" altLang="en-US" sz="3600" dirty="0" smtClean="0"/>
              <a:t>しらべ学習などを</a:t>
            </a:r>
            <a:endParaRPr lang="en-US" altLang="ja-JP" sz="3600" dirty="0" smtClean="0"/>
          </a:p>
          <a:p>
            <a:pPr algn="ctr"/>
            <a:r>
              <a:rPr lang="ja-JP" altLang="en-US" sz="3600" dirty="0" smtClean="0"/>
              <a:t>するよ</a:t>
            </a:r>
            <a:r>
              <a:rPr lang="ja-JP" altLang="en-US" sz="3600" dirty="0"/>
              <a:t>！</a:t>
            </a:r>
            <a:endParaRPr kumimoji="1" lang="ja-JP" altLang="en-US" sz="36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317" y="4501088"/>
            <a:ext cx="2557169" cy="172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73744"/>
            <a:ext cx="3977460" cy="3420616"/>
          </a:xfrm>
        </p:spPr>
      </p:pic>
      <p:sp>
        <p:nvSpPr>
          <p:cNvPr id="8" name="角丸四角形吹き出し 7"/>
          <p:cNvSpPr/>
          <p:nvPr/>
        </p:nvSpPr>
        <p:spPr>
          <a:xfrm>
            <a:off x="539552" y="296213"/>
            <a:ext cx="7848872" cy="1188571"/>
          </a:xfrm>
          <a:prstGeom prst="wedgeRoundRectCallout">
            <a:avLst>
              <a:gd name="adj1" fmla="val -27989"/>
              <a:gd name="adj2" fmla="val 844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インターネットは、</a:t>
            </a:r>
            <a:r>
              <a:rPr lang="ja-JP" altLang="en-US" sz="3600" dirty="0" smtClean="0"/>
              <a:t>とっても便利！</a:t>
            </a:r>
            <a:endParaRPr lang="en-US" altLang="ja-JP" sz="3600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83" y="1497716"/>
            <a:ext cx="6003963" cy="384253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023589" y="5340253"/>
            <a:ext cx="4894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世界中のホームページから</a:t>
            </a:r>
            <a:endParaRPr kumimoji="1" lang="en-US" altLang="ja-JP" sz="28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じょうほう</a:t>
            </a:r>
            <a:r>
              <a:rPr lang="ja-JP" altLang="en-US" sz="2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を集めて</a:t>
            </a:r>
            <a:r>
              <a:rPr lang="ja-JP" altLang="en-US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くる</a:t>
            </a:r>
            <a:r>
              <a:rPr lang="ja-JP" altLang="en-US" sz="2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よ</a:t>
            </a:r>
            <a:r>
              <a:rPr lang="ja-JP" altLang="en-US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！</a:t>
            </a:r>
            <a:endParaRPr kumimoji="1" lang="ja-JP" altLang="en-US" sz="2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491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3810000" cy="3276600"/>
          </a:xfrm>
        </p:spPr>
      </p:pic>
      <p:sp>
        <p:nvSpPr>
          <p:cNvPr id="8" name="角丸四角形吹き出し 7"/>
          <p:cNvSpPr/>
          <p:nvPr/>
        </p:nvSpPr>
        <p:spPr>
          <a:xfrm>
            <a:off x="3095680" y="332656"/>
            <a:ext cx="5940815" cy="3744416"/>
          </a:xfrm>
          <a:prstGeom prst="wedgeRoundRectCallout">
            <a:avLst>
              <a:gd name="adj1" fmla="val -40529"/>
              <a:gd name="adj2" fmla="val 699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3600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70" y="593343"/>
            <a:ext cx="5545434" cy="3223042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107504" y="170753"/>
            <a:ext cx="2880319" cy="8819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【</a:t>
            </a:r>
            <a:r>
              <a:rPr lang="ja-JP" altLang="en-US" sz="2800" dirty="0" smtClean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フィルター</a:t>
            </a:r>
            <a:r>
              <a:rPr lang="en-US" altLang="ja-JP" sz="2800" dirty="0" smtClean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】</a:t>
            </a:r>
            <a:endParaRPr kumimoji="1" lang="ja-JP" altLang="en-US" sz="2800" dirty="0">
              <a:solidFill>
                <a:schemeClr val="accent5">
                  <a:lumMod val="7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427984" y="4725144"/>
            <a:ext cx="4410820" cy="17281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よく</a:t>
            </a:r>
            <a:r>
              <a:rPr lang="ja-JP" altLang="en-US" sz="2800" dirty="0" smtClean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わからない</a:t>
            </a:r>
            <a:endParaRPr lang="en-US" altLang="ja-JP" sz="2800" dirty="0" smtClean="0">
              <a:solidFill>
                <a:schemeClr val="accent5">
                  <a:lumMod val="7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ホームページから</a:t>
            </a:r>
            <a:endParaRPr lang="en-US" altLang="ja-JP" sz="2800" dirty="0" smtClean="0">
              <a:solidFill>
                <a:schemeClr val="accent5">
                  <a:lumMod val="7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みんなを守って</a:t>
            </a:r>
            <a:r>
              <a:rPr kumimoji="1" lang="ja-JP" altLang="en-US" sz="2800" dirty="0" smtClean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いるよ！</a:t>
            </a:r>
            <a:endParaRPr kumimoji="1" lang="ja-JP" altLang="en-US" sz="2800" dirty="0">
              <a:solidFill>
                <a:schemeClr val="accent5">
                  <a:lumMod val="7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248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796" y="4843692"/>
            <a:ext cx="1714500" cy="17145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869160"/>
            <a:ext cx="1714500" cy="17145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60" y="548680"/>
            <a:ext cx="3744416" cy="3384952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4265761" y="1665092"/>
            <a:ext cx="4680520" cy="1944216"/>
          </a:xfrm>
          <a:prstGeom prst="wedgeRoundRectCallout">
            <a:avLst>
              <a:gd name="adj1" fmla="val -56067"/>
              <a:gd name="adj2" fmla="val -92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/>
              <a:t>いろいろ出てきて</a:t>
            </a:r>
            <a:endParaRPr lang="en-US" altLang="ja-JP" sz="3600" dirty="0" smtClean="0"/>
          </a:p>
          <a:p>
            <a:pPr algn="ctr"/>
            <a:r>
              <a:rPr lang="ja-JP" altLang="en-US" sz="3600" dirty="0"/>
              <a:t>よくわからない</a:t>
            </a:r>
            <a:r>
              <a:rPr lang="ja-JP" altLang="en-US" sz="3600" dirty="0" smtClean="0"/>
              <a:t>！</a:t>
            </a:r>
            <a:endParaRPr lang="en-US" altLang="ja-JP" sz="3600" dirty="0" smtClean="0"/>
          </a:p>
        </p:txBody>
      </p:sp>
      <p:sp>
        <p:nvSpPr>
          <p:cNvPr id="9" name="角丸四角形吹き出し 8"/>
          <p:cNvSpPr/>
          <p:nvPr/>
        </p:nvSpPr>
        <p:spPr>
          <a:xfrm>
            <a:off x="338554" y="4293096"/>
            <a:ext cx="4680520" cy="1944216"/>
          </a:xfrm>
          <a:prstGeom prst="wedgeRoundRectCallout">
            <a:avLst>
              <a:gd name="adj1" fmla="val 57845"/>
              <a:gd name="adj2" fmla="val 204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/>
              <a:t>図書室のほうが</a:t>
            </a:r>
            <a:endParaRPr lang="en-US" altLang="ja-JP" sz="3600" dirty="0" smtClean="0"/>
          </a:p>
          <a:p>
            <a:pPr algn="ctr"/>
            <a:r>
              <a:rPr lang="ja-JP" altLang="en-US" sz="3600" dirty="0" smtClean="0"/>
              <a:t>良いじょうほうが</a:t>
            </a:r>
            <a:endParaRPr lang="en-US" altLang="ja-JP" sz="3600" dirty="0" smtClean="0"/>
          </a:p>
          <a:p>
            <a:pPr algn="ctr"/>
            <a:r>
              <a:rPr lang="ja-JP" altLang="en-US" sz="3600" dirty="0"/>
              <a:t>あること</a:t>
            </a:r>
            <a:r>
              <a:rPr lang="ja-JP" altLang="en-US" sz="3600" dirty="0" smtClean="0"/>
              <a:t>も</a:t>
            </a:r>
            <a:r>
              <a:rPr lang="en-US" altLang="ja-JP" sz="3600" dirty="0" smtClean="0"/>
              <a:t>…</a:t>
            </a:r>
            <a:r>
              <a:rPr lang="ja-JP" altLang="en-US" sz="3600" dirty="0" smtClean="0"/>
              <a:t>！</a:t>
            </a:r>
            <a:endParaRPr lang="en-US" altLang="ja-JP" sz="3600" dirty="0" smtClean="0"/>
          </a:p>
        </p:txBody>
      </p:sp>
      <p:sp>
        <p:nvSpPr>
          <p:cNvPr id="11" name="角丸四角形 10"/>
          <p:cNvSpPr/>
          <p:nvPr/>
        </p:nvSpPr>
        <p:spPr>
          <a:xfrm>
            <a:off x="3640411" y="170753"/>
            <a:ext cx="5310385" cy="10444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でも、こんなこともあるよ</a:t>
            </a:r>
            <a:r>
              <a:rPr kumimoji="1" lang="en-US" altLang="ja-JP" sz="2800" dirty="0" smtClean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…</a:t>
            </a:r>
            <a:endParaRPr kumimoji="1" lang="ja-JP" altLang="en-US" sz="2800" dirty="0">
              <a:solidFill>
                <a:schemeClr val="accent5">
                  <a:lumMod val="7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425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54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◆家などでは</a:t>
            </a:r>
            <a:r>
              <a:rPr kumimoji="1" lang="en-US" altLang="ja-JP" sz="54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endParaRPr kumimoji="1" lang="ja-JP" altLang="en-US" sz="54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317" y="4501088"/>
            <a:ext cx="2557169" cy="172858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5222354" cy="4897408"/>
          </a:xfrm>
          <a:prstGeom prst="rect">
            <a:avLst/>
          </a:prstGeom>
        </p:spPr>
      </p:pic>
      <p:sp>
        <p:nvSpPr>
          <p:cNvPr id="10" name="角丸四角形吹き出し 9"/>
          <p:cNvSpPr/>
          <p:nvPr/>
        </p:nvSpPr>
        <p:spPr>
          <a:xfrm>
            <a:off x="5220071" y="980728"/>
            <a:ext cx="3726209" cy="2880320"/>
          </a:xfrm>
          <a:prstGeom prst="wedgeRoundRectCallout">
            <a:avLst>
              <a:gd name="adj1" fmla="val -64750"/>
              <a:gd name="adj2" fmla="val -71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/>
              <a:t>フィルターが設定されていないことも多いので、注意しよう！</a:t>
            </a:r>
            <a:endParaRPr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168285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16496"/>
            <a:ext cx="3810000" cy="3276600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880" y="3473835"/>
            <a:ext cx="3292952" cy="2522261"/>
          </a:xfrm>
          <a:prstGeom prst="rect">
            <a:avLst/>
          </a:prstGeo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680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54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◆情報を発信する時には</a:t>
            </a:r>
            <a:r>
              <a:rPr kumimoji="1" lang="en-US" altLang="ja-JP" sz="54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endParaRPr kumimoji="1" lang="ja-JP" altLang="en-US" sz="54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4211960" y="1412776"/>
            <a:ext cx="4734321" cy="1944216"/>
          </a:xfrm>
          <a:prstGeom prst="wedgeRoundRectCallout">
            <a:avLst>
              <a:gd name="adj1" fmla="val -69362"/>
              <a:gd name="adj2" fmla="val 170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/>
              <a:t>見ているのは、</a:t>
            </a:r>
            <a:endParaRPr lang="en-US" altLang="ja-JP" sz="3600" dirty="0" smtClean="0"/>
          </a:p>
          <a:p>
            <a:pPr algn="ctr"/>
            <a:r>
              <a:rPr lang="ja-JP" altLang="en-US" sz="3600" dirty="0"/>
              <a:t>友達だけで</a:t>
            </a:r>
            <a:r>
              <a:rPr lang="ja-JP" altLang="en-US" sz="3600" dirty="0" smtClean="0"/>
              <a:t>はない！</a:t>
            </a:r>
            <a:endParaRPr lang="en-US" altLang="ja-JP" sz="3600" dirty="0" smtClean="0"/>
          </a:p>
          <a:p>
            <a:pPr algn="ctr"/>
            <a:r>
              <a:rPr lang="ja-JP" altLang="en-US" sz="3600" dirty="0" smtClean="0"/>
              <a:t>ことを</a:t>
            </a:r>
            <a:r>
              <a:rPr lang="ja-JP" altLang="en-US" sz="3600" dirty="0" smtClean="0"/>
              <a:t>意識しよう！</a:t>
            </a:r>
            <a:endParaRPr lang="en-US" altLang="ja-JP" sz="3600" dirty="0" smtClean="0"/>
          </a:p>
        </p:txBody>
      </p:sp>
      <p:sp>
        <p:nvSpPr>
          <p:cNvPr id="7" name="角丸四角形吹き出し 6"/>
          <p:cNvSpPr/>
          <p:nvPr/>
        </p:nvSpPr>
        <p:spPr>
          <a:xfrm>
            <a:off x="144016" y="4293096"/>
            <a:ext cx="6660232" cy="1703000"/>
          </a:xfrm>
          <a:prstGeom prst="wedgeRoundRectCallout">
            <a:avLst>
              <a:gd name="adj1" fmla="val 57781"/>
              <a:gd name="adj2" fmla="val 8801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400" dirty="0" smtClean="0"/>
              <a:t>「友達限定」公開でも</a:t>
            </a:r>
            <a:r>
              <a:rPr lang="ja-JP" altLang="en-US" sz="3400" dirty="0" smtClean="0"/>
              <a:t>拡がる</a:t>
            </a:r>
            <a:r>
              <a:rPr lang="ja-JP" altLang="en-US" sz="3400" dirty="0"/>
              <a:t>時に</a:t>
            </a:r>
            <a:r>
              <a:rPr lang="ja-JP" altLang="en-US" sz="3400" dirty="0" smtClean="0"/>
              <a:t>は、すごい速さで拡がってしまう！</a:t>
            </a:r>
            <a:endParaRPr lang="en-US" altLang="ja-JP" sz="3400" dirty="0" smtClean="0"/>
          </a:p>
          <a:p>
            <a:pPr algn="ctr"/>
            <a:r>
              <a:rPr lang="ja-JP" altLang="en-US" sz="3400" dirty="0" smtClean="0"/>
              <a:t>公開した写真は回収不可能に。</a:t>
            </a:r>
            <a:endParaRPr lang="en-US" altLang="ja-JP" sz="3400" dirty="0" smtClean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-35496" y="5949280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500" b="1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「人に送る」＝自分でコントロールできなくなる。</a:t>
            </a:r>
            <a:endParaRPr lang="ja-JP" altLang="en-US" sz="35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567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3528" y="913610"/>
            <a:ext cx="7802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b="1" dirty="0"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１　目的をしっかり</a:t>
            </a:r>
            <a:r>
              <a:rPr lang="ja-JP" altLang="en-US" sz="5400" b="1" dirty="0" smtClean="0"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もつ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775829"/>
            <a:ext cx="57246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b="1" dirty="0" smtClean="0"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３</a:t>
            </a:r>
            <a:r>
              <a:rPr lang="ja-JP" altLang="en-US" sz="5400" b="1" dirty="0"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　困ったとき</a:t>
            </a:r>
            <a:r>
              <a:rPr lang="ja-JP" altLang="en-US" sz="5400" b="1" dirty="0" smtClean="0"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は</a:t>
            </a:r>
            <a:endParaRPr lang="en-US" altLang="ja-JP" sz="5400" b="1" dirty="0" smtClean="0">
              <a:latin typeface="AR悠々ゴシック体E" panose="040B0909000000000000" pitchFamily="49" charset="-128"/>
              <a:ea typeface="AR悠々ゴシック体E" panose="040B0909000000000000" pitchFamily="49" charset="-128"/>
            </a:endParaRPr>
          </a:p>
          <a:p>
            <a:r>
              <a:rPr lang="ja-JP" altLang="en-US" sz="5400" b="1" dirty="0"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　</a:t>
            </a:r>
            <a:r>
              <a:rPr lang="ja-JP" altLang="en-US" sz="5400" b="1" dirty="0" smtClean="0"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　大人</a:t>
            </a:r>
            <a:r>
              <a:rPr lang="ja-JP" altLang="en-US" sz="5400" b="1" dirty="0"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に相談</a:t>
            </a:r>
          </a:p>
          <a:p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1836940"/>
            <a:ext cx="8494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b="1" dirty="0" smtClean="0"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２</a:t>
            </a:r>
            <a:r>
              <a:rPr lang="ja-JP" altLang="en-US" sz="5400" b="1" dirty="0"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　個人情報は入力</a:t>
            </a:r>
            <a:r>
              <a:rPr lang="ja-JP" altLang="en-US" sz="5400" b="1" dirty="0" smtClean="0"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しない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384087" y="4807154"/>
            <a:ext cx="37015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ja-JP" altLang="en-US" sz="5400" b="1" cap="all" spc="0" dirty="0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よく見て！</a:t>
            </a:r>
            <a:endParaRPr lang="ja-JP" altLang="en-US" sz="5400" b="1" cap="all" spc="0" dirty="0"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601635" y="4807154"/>
            <a:ext cx="44706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ja-JP" altLang="en-US" sz="5400" b="1" cap="all" spc="0" dirty="0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よく読んで！</a:t>
            </a:r>
            <a:endParaRPr lang="ja-JP" altLang="en-US" sz="5400" b="1" cap="all" spc="0" dirty="0"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-491584" y="5733256"/>
            <a:ext cx="100054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ja-JP" altLang="en-US" sz="5400" b="1" cap="all" spc="0" dirty="0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たしかめてから、クリック！</a:t>
            </a:r>
            <a:endParaRPr lang="ja-JP" altLang="en-US" sz="5400" b="1" cap="all" spc="0" dirty="0"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59632" y="0"/>
            <a:ext cx="6408712" cy="944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インターネット</a:t>
            </a:r>
            <a:r>
              <a:rPr lang="ja-JP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の</a:t>
            </a:r>
            <a:r>
              <a:rPr lang="ja-JP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約束</a:t>
            </a:r>
            <a:endParaRPr kumimoji="1" lang="ja-JP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465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11299" y="364453"/>
            <a:ext cx="74815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インターネットにつながっているのはどれ？</a:t>
            </a:r>
            <a:endParaRPr kumimoji="1" lang="en-US" altLang="ja-JP" sz="32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endParaRPr kumimoji="1" lang="ja-JP" altLang="en-US" sz="3200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5557867" y="4053704"/>
            <a:ext cx="2770841" cy="2148046"/>
            <a:chOff x="5506474" y="3717032"/>
            <a:chExt cx="2770841" cy="2148046"/>
          </a:xfrm>
        </p:grpSpPr>
        <p:sp>
          <p:nvSpPr>
            <p:cNvPr id="13" name="正方形/長方形 12"/>
            <p:cNvSpPr/>
            <p:nvPr/>
          </p:nvSpPr>
          <p:spPr>
            <a:xfrm>
              <a:off x="5658005" y="5157192"/>
              <a:ext cx="219964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4000" b="1" cap="none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  <a:latin typeface="AR P悠々ゴシック体E" panose="040B0900000000000000" pitchFamily="50" charset="-128"/>
                  <a:ea typeface="AR P悠々ゴシック体E" panose="040B0900000000000000" pitchFamily="50" charset="-128"/>
                </a:rPr>
                <a:t>ゲーム機</a:t>
              </a:r>
              <a:endParaRPr lang="ja-JP" altLang="en-US" sz="40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endParaRPr>
            </a:p>
          </p:txBody>
        </p:sp>
        <p:pic>
          <p:nvPicPr>
            <p:cNvPr id="1026" name="Picture 2" descr="[フリーイラスト素材] クリップアート, 家電機器 / 家電製品, ゲーム, ゲーム機, 携帯型ゲーム, 任天堂, ニンテンドー3DS, 灰色 / グレー ID:201310241500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6474" y="4166013"/>
              <a:ext cx="991178" cy="991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free-illustrations-ls01.gatag.net/images/lgi01a201501090600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6688" y="3717032"/>
              <a:ext cx="1570627" cy="673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free-illustrations-ls01.gatag.net/images/lgi01a20130926230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8234" y="4390376"/>
              <a:ext cx="567260" cy="354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グループ化 13"/>
          <p:cNvGrpSpPr/>
          <p:nvPr/>
        </p:nvGrpSpPr>
        <p:grpSpPr>
          <a:xfrm>
            <a:off x="508060" y="4171171"/>
            <a:ext cx="3743702" cy="2046386"/>
            <a:chOff x="535044" y="3962708"/>
            <a:chExt cx="3743702" cy="2046386"/>
          </a:xfrm>
        </p:grpSpPr>
        <p:sp>
          <p:nvSpPr>
            <p:cNvPr id="8" name="正方形/長方形 7"/>
            <p:cNvSpPr/>
            <p:nvPr/>
          </p:nvSpPr>
          <p:spPr>
            <a:xfrm>
              <a:off x="597931" y="5301208"/>
              <a:ext cx="368081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4000" b="1" cap="none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  <a:latin typeface="AR P悠々ゴシック体E" panose="040B0900000000000000" pitchFamily="50" charset="-128"/>
                  <a:ea typeface="AR P悠々ゴシック体E" panose="040B0900000000000000" pitchFamily="50" charset="-128"/>
                </a:rPr>
                <a:t>音楽プレーヤー</a:t>
              </a:r>
              <a:endParaRPr lang="ja-JP" altLang="en-US" sz="40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endParaRPr>
            </a:p>
          </p:txBody>
        </p:sp>
        <p:pic>
          <p:nvPicPr>
            <p:cNvPr id="1034" name="Picture 10" descr="http://illpop.com/img_illust/mini/appliance_a17.pn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0028" flipH="1">
              <a:off x="2370555" y="4115567"/>
              <a:ext cx="979136" cy="1223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音響機器No13携帯プレーヤーイラスト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71831">
              <a:off x="535044" y="3962708"/>
              <a:ext cx="483746" cy="855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iPod classic（アイポッド クラシック） ベクターイラスト素材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547" y="4661602"/>
              <a:ext cx="959561" cy="725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正方形/長方形 10"/>
          <p:cNvSpPr/>
          <p:nvPr/>
        </p:nvSpPr>
        <p:spPr>
          <a:xfrm>
            <a:off x="5290089" y="2780068"/>
            <a:ext cx="30027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携帯・スマホ</a:t>
            </a:r>
            <a:endParaRPr lang="ja-JP" altLang="en-US" sz="4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2" name="図 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30" y="1050399"/>
            <a:ext cx="1202432" cy="1202432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993" y="911696"/>
            <a:ext cx="2920739" cy="2593451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1955201" y="2560234"/>
            <a:ext cx="23407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パソコン・</a:t>
            </a:r>
            <a:endParaRPr lang="en-US" altLang="ja-JP" sz="4000" b="1" cap="none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4000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タブレット</a:t>
            </a:r>
            <a:endParaRPr lang="ja-JP" altLang="en-US" sz="40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03" y="1002728"/>
            <a:ext cx="2074298" cy="190632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948" y="1196752"/>
            <a:ext cx="6381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円/楕円 2"/>
          <p:cNvSpPr/>
          <p:nvPr/>
        </p:nvSpPr>
        <p:spPr>
          <a:xfrm>
            <a:off x="776916" y="1050399"/>
            <a:ext cx="2873629" cy="2666633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506474" y="1050399"/>
            <a:ext cx="2873629" cy="2666633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5506474" y="3933056"/>
            <a:ext cx="2873629" cy="2666633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753513" y="3861048"/>
            <a:ext cx="2873629" cy="2666633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236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15616" y="421024"/>
            <a:ext cx="7051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インターネットのいいところ</a:t>
            </a:r>
            <a:endParaRPr kumimoji="1" lang="ja-JP" altLang="en-US" sz="4800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77" y="1239584"/>
            <a:ext cx="3932229" cy="3882182"/>
          </a:xfrm>
          <a:prstGeom prst="rect">
            <a:avLst/>
          </a:prstGeom>
        </p:spPr>
      </p:pic>
      <p:sp>
        <p:nvSpPr>
          <p:cNvPr id="2" name="円/楕円 1"/>
          <p:cNvSpPr/>
          <p:nvPr/>
        </p:nvSpPr>
        <p:spPr>
          <a:xfrm rot="975082">
            <a:off x="6581889" y="3390113"/>
            <a:ext cx="2448272" cy="129614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絵</a:t>
            </a:r>
            <a:r>
              <a:rPr lang="ja-JP" altLang="en-US" sz="2800" dirty="0" smtClean="0"/>
              <a:t>が動く</a:t>
            </a:r>
            <a:endParaRPr lang="en-US" altLang="ja-JP" sz="2800" dirty="0" smtClean="0"/>
          </a:p>
          <a:p>
            <a:pPr algn="ctr"/>
            <a:r>
              <a:rPr kumimoji="1" lang="ja-JP" altLang="en-US" sz="2800" dirty="0"/>
              <a:t>音</a:t>
            </a:r>
            <a:r>
              <a:rPr kumimoji="1" lang="ja-JP" altLang="en-US" sz="2800" dirty="0" smtClean="0"/>
              <a:t>が出る</a:t>
            </a:r>
            <a:endParaRPr kumimoji="1" lang="ja-JP" altLang="en-US" sz="2800" dirty="0"/>
          </a:p>
        </p:txBody>
      </p:sp>
      <p:sp>
        <p:nvSpPr>
          <p:cNvPr id="6" name="円/楕円 5"/>
          <p:cNvSpPr/>
          <p:nvPr/>
        </p:nvSpPr>
        <p:spPr>
          <a:xfrm rot="20793709">
            <a:off x="393290" y="3265922"/>
            <a:ext cx="2612318" cy="129614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800" dirty="0" smtClean="0"/>
              <a:t>新しい情報</a:t>
            </a:r>
            <a:endParaRPr kumimoji="1" lang="ja-JP" altLang="en-US" sz="2800" dirty="0"/>
          </a:p>
        </p:txBody>
      </p:sp>
      <p:sp>
        <p:nvSpPr>
          <p:cNvPr id="7" name="円/楕円 6"/>
          <p:cNvSpPr/>
          <p:nvPr/>
        </p:nvSpPr>
        <p:spPr>
          <a:xfrm rot="20786726">
            <a:off x="366181" y="1508436"/>
            <a:ext cx="2448272" cy="129614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みんなで</a:t>
            </a:r>
            <a:r>
              <a:rPr lang="ja-JP" altLang="en-US" sz="2800" dirty="0" smtClean="0"/>
              <a:t>見られる</a:t>
            </a:r>
            <a:endParaRPr kumimoji="1" lang="ja-JP" altLang="en-US" sz="2800" dirty="0"/>
          </a:p>
        </p:txBody>
      </p:sp>
      <p:sp>
        <p:nvSpPr>
          <p:cNvPr id="8" name="円/楕円 7"/>
          <p:cNvSpPr/>
          <p:nvPr/>
        </p:nvSpPr>
        <p:spPr>
          <a:xfrm rot="975082">
            <a:off x="6288628" y="1435849"/>
            <a:ext cx="2448272" cy="129614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いつ</a:t>
            </a:r>
            <a:r>
              <a:rPr lang="ja-JP" altLang="en-US" sz="2800" dirty="0" smtClean="0"/>
              <a:t>でも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見られる</a:t>
            </a:r>
            <a:endParaRPr lang="en-US" altLang="ja-JP" sz="2800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346976" y="4997454"/>
            <a:ext cx="85892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いろんなことをおしえてくれる</a:t>
            </a:r>
            <a:endParaRPr lang="en-US" altLang="ja-JP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とても便利な道具</a:t>
            </a:r>
            <a:r>
              <a:rPr lang="en-US" altLang="ja-JP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!!</a:t>
            </a:r>
            <a:endParaRPr lang="ja-JP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490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15616" y="421024"/>
            <a:ext cx="7561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インターネットの</a:t>
            </a:r>
            <a:r>
              <a:rPr lang="ja-JP" altLang="en-US" sz="48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こまる</a:t>
            </a:r>
            <a:r>
              <a:rPr kumimoji="1" lang="ja-JP" altLang="en-US" sz="48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ところ</a:t>
            </a:r>
            <a:endParaRPr kumimoji="1" lang="ja-JP" altLang="en-US" sz="4800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2" name="円/楕円 1"/>
          <p:cNvSpPr/>
          <p:nvPr/>
        </p:nvSpPr>
        <p:spPr>
          <a:xfrm rot="975082">
            <a:off x="6563277" y="3024708"/>
            <a:ext cx="2448272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刺激</a:t>
            </a:r>
            <a:r>
              <a:rPr lang="ja-JP" altLang="en-US" sz="2800" dirty="0" smtClean="0"/>
              <a:t>が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強い</a:t>
            </a:r>
            <a:endParaRPr lang="en-US" altLang="ja-JP" sz="2800" dirty="0" smtClean="0"/>
          </a:p>
        </p:txBody>
      </p:sp>
      <p:sp>
        <p:nvSpPr>
          <p:cNvPr id="6" name="円/楕円 5"/>
          <p:cNvSpPr/>
          <p:nvPr/>
        </p:nvSpPr>
        <p:spPr>
          <a:xfrm rot="20793709">
            <a:off x="157718" y="3055587"/>
            <a:ext cx="2612318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800" dirty="0"/>
              <a:t>まちがった</a:t>
            </a:r>
            <a:r>
              <a:rPr lang="ja-JP" altLang="en-US" sz="2800" dirty="0" smtClean="0"/>
              <a:t>情報</a:t>
            </a:r>
            <a:endParaRPr kumimoji="1" lang="ja-JP" altLang="en-US" sz="2800" dirty="0"/>
          </a:p>
        </p:txBody>
      </p:sp>
      <p:sp>
        <p:nvSpPr>
          <p:cNvPr id="7" name="円/楕円 6"/>
          <p:cNvSpPr/>
          <p:nvPr/>
        </p:nvSpPr>
        <p:spPr>
          <a:xfrm rot="20786726">
            <a:off x="366181" y="1508436"/>
            <a:ext cx="2448272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800" dirty="0" smtClean="0"/>
              <a:t>世界中の人に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見られる</a:t>
            </a:r>
            <a:endParaRPr kumimoji="1" lang="ja-JP" altLang="en-US" sz="28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21" y="1752576"/>
            <a:ext cx="4720817" cy="4158632"/>
          </a:xfrm>
          <a:prstGeom prst="rect">
            <a:avLst/>
          </a:prstGeom>
        </p:spPr>
      </p:pic>
      <p:sp>
        <p:nvSpPr>
          <p:cNvPr id="11" name="円/楕円 10"/>
          <p:cNvSpPr/>
          <p:nvPr/>
        </p:nvSpPr>
        <p:spPr>
          <a:xfrm rot="975082">
            <a:off x="6541602" y="1460607"/>
            <a:ext cx="2448272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800" dirty="0"/>
              <a:t>いつまで</a:t>
            </a:r>
            <a:r>
              <a:rPr lang="ja-JP" altLang="en-US" sz="2800" dirty="0" smtClean="0"/>
              <a:t>も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やめられない</a:t>
            </a:r>
            <a:endParaRPr lang="en-US" altLang="ja-JP" sz="2800" dirty="0" smtClean="0"/>
          </a:p>
        </p:txBody>
      </p:sp>
      <p:sp>
        <p:nvSpPr>
          <p:cNvPr id="12" name="円/楕円 11"/>
          <p:cNvSpPr/>
          <p:nvPr/>
        </p:nvSpPr>
        <p:spPr>
          <a:xfrm rot="1296678">
            <a:off x="6507011" y="4592752"/>
            <a:ext cx="2456687" cy="108631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800" dirty="0" smtClean="0"/>
              <a:t>顔が見えない</a:t>
            </a: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186224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102260" y="188640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 smtClean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自分が気をつけないと</a:t>
            </a:r>
            <a:endParaRPr kumimoji="1" lang="en-US" altLang="ja-JP" sz="4800" dirty="0" smtClean="0">
              <a:solidFill>
                <a:schemeClr val="accent5">
                  <a:lumMod val="7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4800" dirty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自分を</a:t>
            </a:r>
            <a:r>
              <a:rPr lang="ja-JP" altLang="en-US" sz="4800" dirty="0" smtClean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守れない</a:t>
            </a:r>
            <a:r>
              <a:rPr lang="ja-JP" altLang="en-US" sz="4800" dirty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世界</a:t>
            </a:r>
            <a:endParaRPr kumimoji="1" lang="ja-JP" altLang="en-US" sz="4800" dirty="0">
              <a:solidFill>
                <a:schemeClr val="accent5">
                  <a:lumMod val="7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60" y="1556792"/>
            <a:ext cx="6840760" cy="549997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899500"/>
            <a:ext cx="1184920" cy="98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638" y="3811425"/>
            <a:ext cx="1352646" cy="153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97" y="2432373"/>
            <a:ext cx="1365324" cy="151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441" y="171034"/>
            <a:ext cx="1344164" cy="154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47" y="72490"/>
            <a:ext cx="1630282" cy="164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371528" y="5445224"/>
            <a:ext cx="8400945" cy="996972"/>
          </a:xfrm>
          <a:prstGeom prst="rect">
            <a:avLst/>
          </a:prstGeom>
          <a:solidFill>
            <a:srgbClr val="FFF0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6454" tIns="53227" rIns="106454" bIns="53227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ja-JP" altLang="en-US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つながっている人は　全員いい人？？</a:t>
            </a:r>
            <a:endParaRPr lang="ja-JP" altLang="en-US" sz="33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5" y="1535777"/>
            <a:ext cx="1484194" cy="249444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3444" y="319710"/>
            <a:ext cx="1728190" cy="152876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86140"/>
            <a:ext cx="1460859" cy="146085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72490"/>
            <a:ext cx="1280215" cy="140291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6513" y="1848472"/>
            <a:ext cx="1491375" cy="139852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280" y="3909047"/>
            <a:ext cx="1536177" cy="153617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034" y="4073100"/>
            <a:ext cx="1396851" cy="1239706"/>
          </a:xfrm>
          <a:prstGeom prst="rect">
            <a:avLst/>
          </a:prstGeom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202" y="1286222"/>
            <a:ext cx="3859444" cy="368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1527" y="3909047"/>
            <a:ext cx="1231703" cy="138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478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288885" y="3074141"/>
            <a:ext cx="8400945" cy="1357012"/>
          </a:xfrm>
          <a:prstGeom prst="rect">
            <a:avLst/>
          </a:prstGeom>
          <a:solidFill>
            <a:srgbClr val="FFF0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6454" tIns="53227" rIns="106454" bIns="53227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ja-JP" altLang="en-US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どんな人とつながっているのかは</a:t>
            </a:r>
            <a:endParaRPr lang="en-US" altLang="ja-JP" sz="33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 eaLnBrk="1" hangingPunct="1"/>
            <a:r>
              <a:rPr lang="en-US" altLang="ja-JP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『</a:t>
            </a:r>
            <a:r>
              <a:rPr lang="ja-JP" altLang="en-US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わかりません</a:t>
            </a:r>
            <a:r>
              <a:rPr lang="en-US" altLang="ja-JP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』</a:t>
            </a:r>
            <a:r>
              <a:rPr lang="ja-JP" altLang="en-US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！</a:t>
            </a:r>
            <a:endParaRPr lang="ja-JP" altLang="en-US" sz="33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86" y="216641"/>
            <a:ext cx="2486025" cy="2857500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3768694" y="252160"/>
            <a:ext cx="4331697" cy="2481455"/>
          </a:xfrm>
          <a:prstGeom prst="wedgeRoundRectCallout">
            <a:avLst>
              <a:gd name="adj1" fmla="val -75536"/>
              <a:gd name="adj2" fmla="val 183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だれとつながっているのか</a:t>
            </a:r>
            <a:endParaRPr kumimoji="1" lang="en-US" altLang="ja-JP" sz="3600" dirty="0" smtClean="0"/>
          </a:p>
          <a:p>
            <a:pPr algn="ctr"/>
            <a:r>
              <a:rPr lang="ja-JP" altLang="en-US" sz="3600" dirty="0"/>
              <a:t>しんぱいだよ</a:t>
            </a:r>
            <a:r>
              <a:rPr kumimoji="1" lang="en-US" altLang="ja-JP" sz="3600" dirty="0" smtClean="0"/>
              <a:t>…</a:t>
            </a:r>
            <a:endParaRPr kumimoji="1" lang="ja-JP" altLang="en-US" sz="3600" dirty="0"/>
          </a:p>
        </p:txBody>
      </p:sp>
      <p:sp>
        <p:nvSpPr>
          <p:cNvPr id="7" name="下矢印 6"/>
          <p:cNvSpPr/>
          <p:nvPr/>
        </p:nvSpPr>
        <p:spPr>
          <a:xfrm>
            <a:off x="3768695" y="4581128"/>
            <a:ext cx="1440160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441282" y="5661248"/>
            <a:ext cx="8400945" cy="678506"/>
          </a:xfrm>
          <a:prstGeom prst="rect">
            <a:avLst/>
          </a:prstGeom>
          <a:solidFill>
            <a:srgbClr val="FFF0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6454" tIns="53227" rIns="106454" bIns="53227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ja-JP" altLang="en-US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もしも、相手に聞いてみたら</a:t>
            </a:r>
            <a:r>
              <a:rPr lang="en-US" altLang="ja-JP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…</a:t>
            </a:r>
            <a:r>
              <a:rPr lang="ja-JP" altLang="en-US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？</a:t>
            </a:r>
            <a:endParaRPr lang="en-US" altLang="ja-JP" sz="33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577599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2051720" y="3099334"/>
            <a:ext cx="4536504" cy="1357012"/>
          </a:xfrm>
          <a:prstGeom prst="rect">
            <a:avLst/>
          </a:prstGeom>
          <a:solidFill>
            <a:srgbClr val="FFF0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6454" tIns="53227" rIns="106454" bIns="53227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ja-JP" altLang="en-US" sz="3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ほんと</a:t>
            </a:r>
            <a:r>
              <a:rPr lang="ja-JP" altLang="en-US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かな？</a:t>
            </a:r>
            <a:endParaRPr lang="en-US" altLang="ja-JP" sz="33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2851887" y="227751"/>
            <a:ext cx="3273775" cy="2481455"/>
          </a:xfrm>
          <a:prstGeom prst="wedgeRoundRectCallout">
            <a:avLst>
              <a:gd name="adj1" fmla="val 58343"/>
              <a:gd name="adj2" fmla="val 217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/>
              <a:t>きみと</a:t>
            </a:r>
            <a:r>
              <a:rPr lang="ja-JP" altLang="en-US" sz="3600" dirty="0" smtClean="0"/>
              <a:t>同じ</a:t>
            </a:r>
            <a:endParaRPr lang="en-US" altLang="ja-JP" sz="3600" dirty="0" smtClean="0"/>
          </a:p>
          <a:p>
            <a:pPr algn="ctr"/>
            <a:r>
              <a:rPr lang="ja-JP" altLang="en-US" sz="3600" dirty="0" smtClean="0"/>
              <a:t>小学</a:t>
            </a:r>
            <a:r>
              <a:rPr lang="ja-JP" altLang="en-US" sz="3600" dirty="0"/>
              <a:t>５</a:t>
            </a:r>
            <a:r>
              <a:rPr lang="ja-JP" altLang="en-US" sz="3600" dirty="0" smtClean="0"/>
              <a:t>年</a:t>
            </a:r>
            <a:r>
              <a:rPr lang="ja-JP" altLang="en-US" sz="3600" dirty="0" smtClean="0"/>
              <a:t>の</a:t>
            </a:r>
            <a:endParaRPr lang="en-US" altLang="ja-JP" sz="3600" dirty="0" smtClean="0"/>
          </a:p>
          <a:p>
            <a:pPr algn="ctr"/>
            <a:r>
              <a:rPr lang="ja-JP" altLang="en-US" sz="3600" dirty="0"/>
              <a:t>男の</a:t>
            </a:r>
            <a:r>
              <a:rPr lang="ja-JP" altLang="en-US" sz="3600" dirty="0" smtClean="0"/>
              <a:t>子</a:t>
            </a:r>
            <a:r>
              <a:rPr lang="ja-JP" altLang="en-US" sz="3600" dirty="0"/>
              <a:t>だよ</a:t>
            </a:r>
            <a:endParaRPr lang="en-US" altLang="ja-JP" sz="3600" dirty="0" smtClean="0"/>
          </a:p>
        </p:txBody>
      </p:sp>
      <p:sp>
        <p:nvSpPr>
          <p:cNvPr id="7" name="下矢印 6"/>
          <p:cNvSpPr/>
          <p:nvPr/>
        </p:nvSpPr>
        <p:spPr>
          <a:xfrm>
            <a:off x="3768695" y="4581128"/>
            <a:ext cx="1440160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441282" y="5661248"/>
            <a:ext cx="8400945" cy="678506"/>
          </a:xfrm>
          <a:prstGeom prst="rect">
            <a:avLst/>
          </a:prstGeom>
          <a:solidFill>
            <a:srgbClr val="FFF0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6454" tIns="53227" rIns="106454" bIns="53227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ja-JP" altLang="en-US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信じたいけど、調べる方法がない</a:t>
            </a:r>
            <a:r>
              <a:rPr lang="en-US" altLang="ja-JP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…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53" y="3178828"/>
            <a:ext cx="2265145" cy="260361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95" y="1"/>
            <a:ext cx="2254003" cy="219774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3" y="359816"/>
            <a:ext cx="2228197" cy="222819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559795" y="2155502"/>
            <a:ext cx="240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もしかしたら</a:t>
            </a:r>
            <a:r>
              <a:rPr kumimoji="1"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……</a:t>
            </a:r>
            <a:r>
              <a:rPr kumimoji="1"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？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71472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4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雲 10"/>
          <p:cNvSpPr/>
          <p:nvPr/>
        </p:nvSpPr>
        <p:spPr>
          <a:xfrm>
            <a:off x="5778584" y="59225"/>
            <a:ext cx="3545944" cy="315375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形吹き出し 2"/>
          <p:cNvSpPr/>
          <p:nvPr/>
        </p:nvSpPr>
        <p:spPr>
          <a:xfrm>
            <a:off x="251520" y="59225"/>
            <a:ext cx="3816424" cy="2948277"/>
          </a:xfrm>
          <a:prstGeom prst="wedgeEllipseCallout">
            <a:avLst>
              <a:gd name="adj1" fmla="val 46180"/>
              <a:gd name="adj2" fmla="val 34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名前をおしえて。</a:t>
            </a:r>
            <a:endParaRPr kumimoji="1" lang="en-US" altLang="ja-JP" sz="24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どこに</a:t>
            </a:r>
            <a:endParaRPr lang="en-US" altLang="ja-JP" sz="24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住んでるの？</a:t>
            </a:r>
            <a:endParaRPr kumimoji="1" lang="en-US" altLang="ja-JP" sz="24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写真を見たいな。</a:t>
            </a:r>
            <a:endParaRPr kumimoji="1" lang="ja-JP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47478"/>
            <a:ext cx="2736304" cy="314517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74" y="391997"/>
            <a:ext cx="2341163" cy="228272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017162"/>
            <a:ext cx="2228197" cy="2228197"/>
          </a:xfrm>
          <a:prstGeom prst="rect">
            <a:avLst/>
          </a:prstGeom>
        </p:spPr>
      </p:pic>
      <p:sp>
        <p:nvSpPr>
          <p:cNvPr id="4" name="フローチャート : 代替処理 3"/>
          <p:cNvSpPr/>
          <p:nvPr/>
        </p:nvSpPr>
        <p:spPr>
          <a:xfrm>
            <a:off x="2708566" y="3645024"/>
            <a:ext cx="6013571" cy="2880319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気をつけて！！</a:t>
            </a:r>
            <a:endParaRPr kumimoji="1" lang="en-US" altLang="ja-JP" sz="3600" dirty="0" smtClean="0">
              <a:solidFill>
                <a:schemeClr val="tx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ネット上の知り合いは</a:t>
            </a:r>
            <a:endParaRPr kumimoji="1" lang="en-US" altLang="ja-JP" sz="3600" dirty="0" smtClean="0">
              <a:solidFill>
                <a:schemeClr val="tx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en-US" altLang="ja-JP" sz="3600" dirty="0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【</a:t>
            </a:r>
            <a:r>
              <a:rPr lang="ja-JP" altLang="en-US" sz="3600" dirty="0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知らない人</a:t>
            </a:r>
            <a:r>
              <a:rPr lang="en-US" altLang="ja-JP" sz="3600" dirty="0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】</a:t>
            </a:r>
            <a:r>
              <a:rPr lang="ja-JP" altLang="en-US" sz="3600" dirty="0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と同じ！</a:t>
            </a:r>
            <a:endParaRPr kumimoji="1" lang="ja-JP" altLang="en-US" sz="3600" dirty="0">
              <a:solidFill>
                <a:schemeClr val="tx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9053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381</Words>
  <Application>Microsoft Office PowerPoint</Application>
  <PresentationFormat>画面に合わせる (4:3)</PresentationFormat>
  <Paragraphs>97</Paragraphs>
  <Slides>18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Office ​​テーマ</vt:lpstr>
      <vt:lpstr>インターネットってなあに??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◆学校では…</vt:lpstr>
      <vt:lpstr>PowerPoint プレゼンテーション</vt:lpstr>
      <vt:lpstr>PowerPoint プレゼンテーション</vt:lpstr>
      <vt:lpstr>PowerPoint プレゼンテーション</vt:lpstr>
      <vt:lpstr>◆家などでは…</vt:lpstr>
      <vt:lpstr>◆情報を発信する時には…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インターネットってなあに??</dc:title>
  <dc:creator>teacher</dc:creator>
  <cp:lastModifiedBy>山口市</cp:lastModifiedBy>
  <cp:revision>40</cp:revision>
  <dcterms:created xsi:type="dcterms:W3CDTF">2015-09-25T06:16:25Z</dcterms:created>
  <dcterms:modified xsi:type="dcterms:W3CDTF">2017-02-07T02:45:33Z</dcterms:modified>
</cp:coreProperties>
</file>