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5" r:id="rId2"/>
    <p:sldId id="297" r:id="rId3"/>
    <p:sldId id="328" r:id="rId4"/>
    <p:sldId id="323" r:id="rId5"/>
    <p:sldId id="324" r:id="rId6"/>
    <p:sldId id="329" r:id="rId7"/>
    <p:sldId id="301" r:id="rId8"/>
    <p:sldId id="272" r:id="rId9"/>
    <p:sldId id="327" r:id="rId10"/>
    <p:sldId id="296" r:id="rId11"/>
    <p:sldId id="299" r:id="rId12"/>
    <p:sldId id="300" r:id="rId13"/>
    <p:sldId id="330" r:id="rId14"/>
    <p:sldId id="326" r:id="rId15"/>
    <p:sldId id="331" r:id="rId16"/>
    <p:sldId id="332" r:id="rId17"/>
    <p:sldId id="333" r:id="rId18"/>
    <p:sldId id="325" r:id="rId19"/>
    <p:sldId id="306" r:id="rId20"/>
    <p:sldId id="334" r:id="rId21"/>
    <p:sldId id="335" r:id="rId22"/>
    <p:sldId id="336" r:id="rId23"/>
    <p:sldId id="303" r:id="rId24"/>
    <p:sldId id="307" r:id="rId25"/>
    <p:sldId id="338" r:id="rId26"/>
    <p:sldId id="339" r:id="rId27"/>
    <p:sldId id="313" r:id="rId28"/>
    <p:sldId id="315" r:id="rId29"/>
    <p:sldId id="337" r:id="rId30"/>
    <p:sldId id="321" r:id="rId31"/>
    <p:sldId id="322" r:id="rId32"/>
    <p:sldId id="309" r:id="rId33"/>
    <p:sldId id="316" r:id="rId34"/>
    <p:sldId id="317" r:id="rId35"/>
  </p:sldIdLst>
  <p:sldSz cx="7853363" cy="5891213"/>
  <p:notesSz cx="9623425" cy="688816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 P丸ゴシック体E" pitchFamily="50" charset="-128"/>
        <a:ea typeface="ＭＳ ゴシック" pitchFamily="49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 P丸ゴシック体E" pitchFamily="50" charset="-128"/>
        <a:ea typeface="ＭＳ ゴシック" pitchFamily="49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 P丸ゴシック体E" pitchFamily="50" charset="-128"/>
        <a:ea typeface="ＭＳ ゴシック" pitchFamily="49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 P丸ゴシック体E" pitchFamily="50" charset="-128"/>
        <a:ea typeface="ＭＳ ゴシック" pitchFamily="49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 P丸ゴシック体E" pitchFamily="50" charset="-128"/>
        <a:ea typeface="ＭＳ ゴシック" pitchFamily="49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 P丸ゴシック体E" pitchFamily="50" charset="-128"/>
        <a:ea typeface="ＭＳ ゴシック" pitchFamily="49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 P丸ゴシック体E" pitchFamily="50" charset="-128"/>
        <a:ea typeface="ＭＳ ゴシック" pitchFamily="49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 P丸ゴシック体E" pitchFamily="50" charset="-128"/>
        <a:ea typeface="ＭＳ ゴシック" pitchFamily="49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 P丸ゴシック体E" pitchFamily="50" charset="-128"/>
        <a:ea typeface="ＭＳ ゴシック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7D3"/>
    <a:srgbClr val="FF9966"/>
    <a:srgbClr val="66FF66"/>
    <a:srgbClr val="ACFC96"/>
    <a:srgbClr val="C5E2FF"/>
    <a:srgbClr val="FFF3B9"/>
    <a:srgbClr val="D5FFD5"/>
    <a:srgbClr val="FFF1AB"/>
    <a:srgbClr val="D9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62" autoAdjust="0"/>
  </p:normalViewPr>
  <p:slideViewPr>
    <p:cSldViewPr>
      <p:cViewPr varScale="1">
        <p:scale>
          <a:sx n="80" d="100"/>
          <a:sy n="80" d="100"/>
        </p:scale>
        <p:origin x="12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70363" cy="344488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451475" y="0"/>
            <a:ext cx="4170363" cy="344488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r">
              <a:defRPr sz="1200"/>
            </a:lvl1pPr>
          </a:lstStyle>
          <a:p>
            <a:pPr>
              <a:defRPr/>
            </a:pPr>
            <a:fld id="{9C4ACB75-3CA9-4E9F-B58D-D7BEC838EA7B}" type="datetimeFigureOut">
              <a:rPr lang="ja-JP" altLang="en-US"/>
              <a:pPr>
                <a:defRPr/>
              </a:pPr>
              <a:t>2018/1/30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42088"/>
            <a:ext cx="4170363" cy="344487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451475" y="6542088"/>
            <a:ext cx="4170363" cy="344487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r">
              <a:defRPr sz="1200"/>
            </a:lvl1pPr>
          </a:lstStyle>
          <a:p>
            <a:pPr>
              <a:defRPr/>
            </a:pPr>
            <a:fld id="{DE939DC7-7BBE-480B-8705-AE691BB615D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4672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70363" cy="344488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451475" y="0"/>
            <a:ext cx="4170363" cy="344488"/>
          </a:xfrm>
          <a:prstGeom prst="rect">
            <a:avLst/>
          </a:prstGeom>
        </p:spPr>
        <p:txBody>
          <a:bodyPr vert="horz" lIns="94348" tIns="47174" rIns="94348" bIns="47174" rtlCol="0"/>
          <a:lstStyle>
            <a:lvl1pPr algn="r">
              <a:defRPr sz="1200"/>
            </a:lvl1pPr>
          </a:lstStyle>
          <a:p>
            <a:pPr>
              <a:defRPr/>
            </a:pPr>
            <a:fld id="{A57B8226-DA93-4FEB-B0EB-6F9EC2CA86DF}" type="datetimeFigureOut">
              <a:rPr lang="ja-JP" altLang="en-US"/>
              <a:pPr>
                <a:defRPr/>
              </a:pPr>
              <a:t>2018/1/30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089275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48" tIns="47174" rIns="94348" bIns="47174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962025" y="3271838"/>
            <a:ext cx="7699375" cy="3100387"/>
          </a:xfrm>
          <a:prstGeom prst="rect">
            <a:avLst/>
          </a:prstGeom>
        </p:spPr>
        <p:txBody>
          <a:bodyPr vert="horz" lIns="94348" tIns="47174" rIns="94348" bIns="47174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170363" cy="344487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451475" y="6542088"/>
            <a:ext cx="4170363" cy="344487"/>
          </a:xfrm>
          <a:prstGeom prst="rect">
            <a:avLst/>
          </a:prstGeom>
        </p:spPr>
        <p:txBody>
          <a:bodyPr vert="horz" lIns="94348" tIns="47174" rIns="94348" bIns="47174" rtlCol="0" anchor="b"/>
          <a:lstStyle>
            <a:lvl1pPr algn="r">
              <a:defRPr sz="1200"/>
            </a:lvl1pPr>
          </a:lstStyle>
          <a:p>
            <a:pPr>
              <a:defRPr/>
            </a:pPr>
            <a:fld id="{630D8F4B-82C6-4CBF-8A71-87249A58FC2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17914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88963" y="1830388"/>
            <a:ext cx="6675437" cy="1262062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77925" y="3338513"/>
            <a:ext cx="5497513" cy="1504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3082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2113" y="236538"/>
            <a:ext cx="7069137" cy="98107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92113" y="1374775"/>
            <a:ext cx="7069137" cy="3887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975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694363" y="236538"/>
            <a:ext cx="1766887" cy="50260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92113" y="236538"/>
            <a:ext cx="5149850" cy="50260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9220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2113" y="236538"/>
            <a:ext cx="7069137" cy="98107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2113" y="1374775"/>
            <a:ext cx="7069137" cy="3887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9067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0713" y="3786188"/>
            <a:ext cx="6675437" cy="11699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20713" y="2497138"/>
            <a:ext cx="6675437" cy="1289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4793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2113" y="236538"/>
            <a:ext cx="7069137" cy="98107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92113" y="1374775"/>
            <a:ext cx="3457575" cy="3887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002088" y="1374775"/>
            <a:ext cx="3459162" cy="3887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918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2113" y="236538"/>
            <a:ext cx="7069137" cy="9810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92113" y="1319213"/>
            <a:ext cx="3470275" cy="549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92113" y="1868488"/>
            <a:ext cx="3470275" cy="33940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989388" y="1319213"/>
            <a:ext cx="3471862" cy="549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989388" y="1868488"/>
            <a:ext cx="3471862" cy="33940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7971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2113" y="236538"/>
            <a:ext cx="7069137" cy="98107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9121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366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2113" y="234950"/>
            <a:ext cx="2584450" cy="998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070225" y="234950"/>
            <a:ext cx="4391025" cy="50276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92113" y="1233488"/>
            <a:ext cx="2584450" cy="402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3759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39875" y="4124325"/>
            <a:ext cx="4711700" cy="4857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539875" y="527050"/>
            <a:ext cx="4711700" cy="3533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539875" y="4610100"/>
            <a:ext cx="4711700" cy="692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58443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 P丸ゴシック体E" pitchFamily="50" charset="-128"/>
          <a:ea typeface="ＭＳ ゴシック" pitchFamily="4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 P丸ゴシック体E" pitchFamily="50" charset="-128"/>
          <a:ea typeface="ＭＳ ゴシック" pitchFamily="4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 P丸ゴシック体E" pitchFamily="50" charset="-128"/>
          <a:ea typeface="ＭＳ ゴシック" pitchFamily="4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 P丸ゴシック体E" pitchFamily="50" charset="-128"/>
          <a:ea typeface="ＭＳ ゴシック" pitchFamily="4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 P丸ゴシック体E" pitchFamily="50" charset="-128"/>
          <a:ea typeface="ＭＳ ゴシック" pitchFamily="4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 P丸ゴシック体E" pitchFamily="50" charset="-128"/>
          <a:ea typeface="ＭＳ ゴシック" pitchFamily="4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 P丸ゴシック体E" pitchFamily="50" charset="-128"/>
          <a:ea typeface="ＭＳ ゴシック" pitchFamily="4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 P丸ゴシック体E" pitchFamily="50" charset="-128"/>
          <a:ea typeface="ＭＳ ゴシック" pitchFamily="4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gif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slide" Target="slide30.xml"/><Relationship Id="rId4" Type="http://schemas.openxmlformats.org/officeDocument/2006/relationships/image" Target="../media/image4.jpe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14313" y="785366"/>
            <a:ext cx="6552728" cy="2862322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 Pゴシック体S" pitchFamily="50" charset="-128"/>
                <a:ea typeface="AR Pゴシック体S" pitchFamily="50" charset="-128"/>
              </a:rPr>
              <a:t>インターネットで</a:t>
            </a:r>
            <a:endParaRPr lang="en-US" altLang="ja-JP" sz="6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 Pゴシック体S" pitchFamily="50" charset="-128"/>
              <a:ea typeface="AR Pゴシック体S" pitchFamily="50" charset="-128"/>
            </a:endParaRPr>
          </a:p>
          <a:p>
            <a:pPr algn="ctr"/>
            <a:r>
              <a:rPr lang="ja-JP" alt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 Pゴシック体S" pitchFamily="50" charset="-128"/>
                <a:ea typeface="AR Pゴシック体S" pitchFamily="50" charset="-128"/>
              </a:rPr>
              <a:t>「つながる」と</a:t>
            </a:r>
            <a:endParaRPr lang="en-US" altLang="ja-JP" sz="6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 Pゴシック体S" pitchFamily="50" charset="-128"/>
              <a:ea typeface="AR Pゴシック体S" pitchFamily="50" charset="-128"/>
            </a:endParaRPr>
          </a:p>
          <a:p>
            <a:pPr algn="ctr"/>
            <a:r>
              <a:rPr lang="ja-JP" alt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 Pゴシック体S" pitchFamily="50" charset="-128"/>
                <a:ea typeface="AR Pゴシック体S" pitchFamily="50" charset="-128"/>
              </a:rPr>
              <a:t>いうこと</a:t>
            </a:r>
            <a:endParaRPr lang="en-US" altLang="ja-JP" sz="6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 Pゴシック体S" pitchFamily="50" charset="-128"/>
              <a:ea typeface="AR Pゴシック体S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881" y="3647688"/>
            <a:ext cx="1714500" cy="17145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7" y="3107132"/>
            <a:ext cx="1944216" cy="244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57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円/楕円 7"/>
          <p:cNvSpPr/>
          <p:nvPr/>
        </p:nvSpPr>
        <p:spPr>
          <a:xfrm>
            <a:off x="1622425" y="-1400787"/>
            <a:ext cx="7632849" cy="7442737"/>
          </a:xfrm>
          <a:prstGeom prst="ellipse">
            <a:avLst/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4641" y="199491"/>
            <a:ext cx="5561776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en-US" altLang="ja-JP" sz="4000" dirty="0" smtClean="0">
                <a:ea typeface="ＭＳ Ｐゴシック" pitchFamily="50" charset="-128"/>
              </a:rPr>
              <a:t>【</a:t>
            </a:r>
            <a:r>
              <a:rPr lang="ja-JP" altLang="en-US" sz="4000" dirty="0" smtClean="0">
                <a:ea typeface="ＭＳ Ｐゴシック" pitchFamily="50" charset="-128"/>
              </a:rPr>
              <a:t>自分</a:t>
            </a:r>
            <a:r>
              <a:rPr lang="en-US" altLang="ja-JP" sz="4000" dirty="0" smtClean="0">
                <a:ea typeface="ＭＳ Ｐゴシック" pitchFamily="50" charset="-128"/>
              </a:rPr>
              <a:t>】</a:t>
            </a:r>
            <a:r>
              <a:rPr lang="ja-JP" altLang="en-US" sz="4000" dirty="0" smtClean="0">
                <a:ea typeface="ＭＳ Ｐゴシック" pitchFamily="50" charset="-128"/>
              </a:rPr>
              <a:t>の先には</a:t>
            </a:r>
            <a:r>
              <a:rPr lang="en-US" altLang="ja-JP" sz="4000" dirty="0" smtClean="0">
                <a:ea typeface="ＭＳ Ｐゴシック" pitchFamily="50" charset="-128"/>
              </a:rPr>
              <a:t>…</a:t>
            </a:r>
            <a:r>
              <a:rPr lang="ja-JP" altLang="en-US" sz="4000" dirty="0" smtClean="0">
                <a:ea typeface="ＭＳ Ｐゴシック" pitchFamily="50" charset="-128"/>
              </a:rPr>
              <a:t>？</a:t>
            </a:r>
            <a:endParaRPr lang="ja-JP" altLang="en-US" sz="4000" dirty="0">
              <a:ea typeface="ＭＳ Ｐゴシック" pitchFamily="50" charset="-128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56" y="2931342"/>
            <a:ext cx="2085380" cy="19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98" y="3912340"/>
            <a:ext cx="1714500" cy="17145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37" y="539187"/>
            <a:ext cx="1714500" cy="17145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10" y="2318908"/>
            <a:ext cx="1260677" cy="168447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76" y="865216"/>
            <a:ext cx="1762379" cy="169628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641" y="4051053"/>
            <a:ext cx="1714500" cy="17145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7730" y="3809845"/>
            <a:ext cx="2052268" cy="178636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58" y="2409957"/>
            <a:ext cx="1124395" cy="150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314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13362" y="182414"/>
            <a:ext cx="67895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4000" dirty="0" smtClean="0">
                <a:ea typeface="ＭＳ Ｐゴシック" pitchFamily="50" charset="-128"/>
              </a:rPr>
              <a:t>相手の</a:t>
            </a:r>
            <a:r>
              <a:rPr lang="en-US" altLang="ja-JP" sz="4000" dirty="0" smtClean="0">
                <a:ea typeface="ＭＳ Ｐゴシック" pitchFamily="50" charset="-128"/>
              </a:rPr>
              <a:t>【</a:t>
            </a:r>
            <a:r>
              <a:rPr lang="ja-JP" altLang="en-US" sz="4000" dirty="0" smtClean="0">
                <a:ea typeface="ＭＳ Ｐゴシック" pitchFamily="50" charset="-128"/>
              </a:rPr>
              <a:t>　？　</a:t>
            </a:r>
            <a:r>
              <a:rPr lang="en-US" altLang="ja-JP" sz="4000" dirty="0" smtClean="0">
                <a:ea typeface="ＭＳ Ｐゴシック" pitchFamily="50" charset="-128"/>
              </a:rPr>
              <a:t>】</a:t>
            </a:r>
            <a:r>
              <a:rPr lang="ja-JP" altLang="en-US" sz="4000" dirty="0" smtClean="0">
                <a:ea typeface="ＭＳ Ｐゴシック" pitchFamily="50" charset="-128"/>
              </a:rPr>
              <a:t>は見えない</a:t>
            </a:r>
            <a:endParaRPr lang="ja-JP" altLang="en-US" sz="4000" dirty="0">
              <a:ea typeface="ＭＳ Ｐゴシック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6" y="1214615"/>
            <a:ext cx="1714500" cy="17145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21" y="4025726"/>
            <a:ext cx="1584177" cy="158417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079" y="1001949"/>
            <a:ext cx="916661" cy="122481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497" y="2369542"/>
            <a:ext cx="1286865" cy="123860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4633" y="2441550"/>
            <a:ext cx="1468697" cy="127840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778" y="951286"/>
            <a:ext cx="924301" cy="1235023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1694433" y="1398297"/>
            <a:ext cx="719573" cy="504056"/>
          </a:xfrm>
          <a:prstGeom prst="rightArrow">
            <a:avLst/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 rot="1604228">
            <a:off x="1481319" y="2576471"/>
            <a:ext cx="719573" cy="504056"/>
          </a:xfrm>
          <a:prstGeom prst="rightArrow">
            <a:avLst/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6" name="右矢印 15"/>
          <p:cNvSpPr/>
          <p:nvPr/>
        </p:nvSpPr>
        <p:spPr>
          <a:xfrm rot="2798649">
            <a:off x="1230860" y="3820166"/>
            <a:ext cx="1182332" cy="504056"/>
          </a:xfrm>
          <a:prstGeom prst="rightArrow">
            <a:avLst/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345036" y="1426590"/>
            <a:ext cx="335708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en-US" altLang="ja-JP" sz="3200" dirty="0" smtClean="0">
                <a:ea typeface="ＭＳ Ｐゴシック" pitchFamily="50" charset="-128"/>
              </a:rPr>
              <a:t>【</a:t>
            </a:r>
            <a:r>
              <a:rPr lang="ja-JP" altLang="en-US" sz="3200" dirty="0" smtClean="0">
                <a:ea typeface="ＭＳ Ｐゴシック" pitchFamily="50" charset="-128"/>
              </a:rPr>
              <a:t>気持ち</a:t>
            </a:r>
            <a:r>
              <a:rPr lang="en-US" altLang="ja-JP" sz="3200" dirty="0" smtClean="0">
                <a:ea typeface="ＭＳ Ｐゴシック" pitchFamily="50" charset="-128"/>
              </a:rPr>
              <a:t>】</a:t>
            </a:r>
            <a:endParaRPr lang="ja-JP" altLang="en-US" sz="3200" dirty="0">
              <a:ea typeface="ＭＳ Ｐゴシック" pitchFamily="50" charset="-128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006801" y="2369541"/>
            <a:ext cx="2846562" cy="13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eaLnBrk="1" hangingPunct="1"/>
            <a:r>
              <a:rPr lang="en-US" altLang="ja-JP" sz="3200" dirty="0" smtClean="0">
                <a:ea typeface="ＭＳ Ｐゴシック" pitchFamily="50" charset="-128"/>
              </a:rPr>
              <a:t>【</a:t>
            </a:r>
            <a:r>
              <a:rPr lang="ja-JP" altLang="en-US" sz="3200" dirty="0" smtClean="0">
                <a:ea typeface="ＭＳ Ｐゴシック" pitchFamily="50" charset="-128"/>
              </a:rPr>
              <a:t>だれと？</a:t>
            </a:r>
            <a:endParaRPr lang="en-US" altLang="ja-JP" sz="3200" dirty="0" smtClean="0">
              <a:ea typeface="ＭＳ Ｐゴシック" pitchFamily="50" charset="-128"/>
            </a:endParaRPr>
          </a:p>
          <a:p>
            <a:pPr algn="ctr" eaLnBrk="1" hangingPunct="1"/>
            <a:r>
              <a:rPr lang="ja-JP" altLang="en-US" sz="3200" dirty="0" smtClean="0">
                <a:ea typeface="ＭＳ Ｐゴシック" pitchFamily="50" charset="-128"/>
              </a:rPr>
              <a:t>何をしてる？</a:t>
            </a:r>
            <a:r>
              <a:rPr lang="en-US" altLang="ja-JP" sz="3200" dirty="0" smtClean="0">
                <a:ea typeface="ＭＳ Ｐゴシック" pitchFamily="50" charset="-128"/>
              </a:rPr>
              <a:t>】</a:t>
            </a:r>
            <a:endParaRPr lang="ja-JP" altLang="en-US" sz="3200" dirty="0">
              <a:ea typeface="ＭＳ Ｐゴシック" pitchFamily="50" charset="-128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070698" y="4201685"/>
            <a:ext cx="3456384" cy="106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en-US" altLang="ja-JP" sz="3200" dirty="0" smtClean="0">
                <a:ea typeface="ＭＳ Ｐゴシック" pitchFamily="50" charset="-128"/>
              </a:rPr>
              <a:t>【</a:t>
            </a:r>
            <a:r>
              <a:rPr lang="ja-JP" altLang="en-US" sz="3200" dirty="0" smtClean="0">
                <a:ea typeface="ＭＳ Ｐゴシック" pitchFamily="50" charset="-128"/>
              </a:rPr>
              <a:t>見えない人・</a:t>
            </a:r>
            <a:endParaRPr lang="en-US" altLang="ja-JP" sz="3200" dirty="0" smtClean="0">
              <a:ea typeface="ＭＳ Ｐゴシック" pitchFamily="50" charset="-128"/>
            </a:endParaRPr>
          </a:p>
          <a:p>
            <a:pPr algn="ctr" eaLnBrk="1" hangingPunct="1"/>
            <a:r>
              <a:rPr lang="ja-JP" altLang="en-US" sz="3200" dirty="0" smtClean="0">
                <a:ea typeface="ＭＳ Ｐゴシック" pitchFamily="50" charset="-128"/>
              </a:rPr>
              <a:t>悪い人</a:t>
            </a:r>
            <a:r>
              <a:rPr lang="en-US" altLang="ja-JP" sz="3200" dirty="0" smtClean="0">
                <a:ea typeface="ＭＳ Ｐゴシック" pitchFamily="50" charset="-128"/>
              </a:rPr>
              <a:t>】</a:t>
            </a:r>
            <a:endParaRPr lang="ja-JP" altLang="en-US" sz="3200" dirty="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87611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13362" y="353318"/>
            <a:ext cx="678952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en-US" altLang="ja-JP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【</a:t>
            </a:r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ポイント</a:t>
            </a:r>
            <a:r>
              <a:rPr lang="en-US" altLang="ja-JP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】</a:t>
            </a:r>
            <a:endParaRPr lang="ja-JP" altLang="en-US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47619" y="1347133"/>
            <a:ext cx="6264696" cy="102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eaLnBrk="1" hangingPunct="1"/>
            <a:r>
              <a:rPr lang="ja-JP" altLang="en-US" sz="3600" dirty="0" smtClean="0">
                <a:ea typeface="ＭＳ Ｐゴシック" pitchFamily="50" charset="-128"/>
              </a:rPr>
              <a:t>１．知らないうちに</a:t>
            </a:r>
            <a:endParaRPr lang="en-US" altLang="ja-JP" sz="3600" dirty="0" smtClean="0">
              <a:ea typeface="ＭＳ Ｐゴシック" pitchFamily="50" charset="-128"/>
            </a:endParaRPr>
          </a:p>
          <a:p>
            <a:pPr eaLnBrk="1" hangingPunct="1"/>
            <a:r>
              <a:rPr lang="ja-JP" altLang="en-US" sz="3600" dirty="0" smtClean="0">
                <a:ea typeface="ＭＳ Ｐゴシック" pitchFamily="50" charset="-128"/>
              </a:rPr>
              <a:t>知らない人ともつながっている</a:t>
            </a:r>
            <a:endParaRPr lang="ja-JP" altLang="en-US" sz="3600" dirty="0">
              <a:ea typeface="ＭＳ Ｐゴシック" pitchFamily="50" charset="-128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47619" y="2475519"/>
            <a:ext cx="6120680" cy="106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eaLnBrk="1" hangingPunct="1"/>
            <a:r>
              <a:rPr lang="ja-JP" altLang="en-US" sz="3600" dirty="0">
                <a:ea typeface="ＭＳ Ｐゴシック" pitchFamily="50" charset="-128"/>
              </a:rPr>
              <a:t>２</a:t>
            </a:r>
            <a:r>
              <a:rPr lang="ja-JP" altLang="en-US" sz="3600" dirty="0" smtClean="0">
                <a:ea typeface="ＭＳ Ｐゴシック" pitchFamily="50" charset="-128"/>
              </a:rPr>
              <a:t>．相手の状況はわからない</a:t>
            </a:r>
            <a:endParaRPr lang="en-US" altLang="ja-JP" sz="3600" dirty="0" smtClean="0">
              <a:ea typeface="ＭＳ Ｐゴシック" pitchFamily="50" charset="-128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686321" y="3489068"/>
            <a:ext cx="5693946" cy="179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eaLnBrk="1" hangingPunct="1"/>
            <a:r>
              <a:rPr lang="ja-JP" altLang="en-US" sz="3200" dirty="0" smtClean="0">
                <a:solidFill>
                  <a:srgbClr val="FF0000"/>
                </a:solidFill>
                <a:ea typeface="ＭＳ Ｐゴシック" pitchFamily="50" charset="-128"/>
              </a:rPr>
              <a:t>・見えない</a:t>
            </a:r>
            <a:endParaRPr lang="en-US" altLang="ja-JP" sz="32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 eaLnBrk="1" hangingPunct="1"/>
            <a:r>
              <a:rPr lang="ja-JP" altLang="en-US" sz="3200" dirty="0" smtClean="0">
                <a:solidFill>
                  <a:srgbClr val="FF0000"/>
                </a:solidFill>
                <a:ea typeface="ＭＳ Ｐゴシック" pitchFamily="50" charset="-128"/>
              </a:rPr>
              <a:t>・聞こえない</a:t>
            </a:r>
            <a:endParaRPr lang="en-US" altLang="ja-JP" sz="3200" dirty="0" smtClean="0">
              <a:solidFill>
                <a:srgbClr val="FF0000"/>
              </a:solidFill>
              <a:ea typeface="ＭＳ Ｐゴシック" pitchFamily="50" charset="-128"/>
            </a:endParaRPr>
          </a:p>
          <a:p>
            <a:pPr eaLnBrk="1" hangingPunct="1"/>
            <a:r>
              <a:rPr lang="ja-JP" altLang="en-US" sz="3200" dirty="0" smtClean="0">
                <a:solidFill>
                  <a:srgbClr val="FF0000"/>
                </a:solidFill>
                <a:ea typeface="ＭＳ Ｐゴシック" pitchFamily="50" charset="-128"/>
              </a:rPr>
              <a:t>・（本当</a:t>
            </a:r>
            <a:r>
              <a:rPr lang="ja-JP" altLang="en-US" sz="3200" dirty="0">
                <a:solidFill>
                  <a:srgbClr val="FF0000"/>
                </a:solidFill>
                <a:ea typeface="ＭＳ Ｐゴシック" pitchFamily="50" charset="-128"/>
              </a:rPr>
              <a:t>か</a:t>
            </a:r>
            <a:r>
              <a:rPr lang="ja-JP" altLang="en-US" sz="3200" dirty="0" smtClean="0">
                <a:solidFill>
                  <a:srgbClr val="FF0000"/>
                </a:solidFill>
                <a:ea typeface="ＭＳ Ｐゴシック" pitchFamily="50" charset="-128"/>
              </a:rPr>
              <a:t>どうか）わからない</a:t>
            </a:r>
            <a:endParaRPr lang="en-US" altLang="ja-JP" sz="3200" dirty="0" smtClean="0">
              <a:solidFill>
                <a:srgbClr val="FF0000"/>
              </a:solidFill>
              <a:ea typeface="ＭＳ Ｐゴシック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82" y="3157128"/>
            <a:ext cx="2136081" cy="245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1942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14313" y="569342"/>
            <a:ext cx="6192688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AR Pゴシック体S" pitchFamily="50" charset="-128"/>
                <a:ea typeface="AR Pゴシック体S" pitchFamily="50" charset="-128"/>
              </a:rPr>
              <a:t>知らない人との</a:t>
            </a:r>
            <a:endParaRPr lang="en-US" altLang="ja-JP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AR Pゴシック体S" pitchFamily="50" charset="-128"/>
              <a:ea typeface="AR Pゴシック体S" pitchFamily="50" charset="-128"/>
            </a:endParaRPr>
          </a:p>
          <a:p>
            <a:pPr algn="ctr"/>
            <a:r>
              <a:rPr lang="ja-JP" alt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AR Pゴシック体S" pitchFamily="50" charset="-128"/>
                <a:ea typeface="AR Pゴシック体S" pitchFamily="50" charset="-128"/>
              </a:rPr>
              <a:t>トラブル</a:t>
            </a:r>
            <a:r>
              <a:rPr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AR Pゴシック体S" pitchFamily="50" charset="-128"/>
                <a:ea typeface="AR Pゴシック体S" pitchFamily="50" charset="-128"/>
              </a:rPr>
              <a:t>・・・</a:t>
            </a:r>
            <a:endParaRPr lang="en-US" altLang="ja-JP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AR Pゴシック体S" pitchFamily="50" charset="-128"/>
              <a:ea typeface="AR Pゴシック体S" pitchFamily="50" charset="-128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2265" y="3305646"/>
            <a:ext cx="6530095" cy="219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endParaRPr lang="ja-JP" altLang="en-US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17" y="2112444"/>
            <a:ext cx="2453999" cy="3418884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974353" y="2945606"/>
            <a:ext cx="3888432" cy="1872208"/>
          </a:xfrm>
          <a:prstGeom prst="wedgeRoundRectCallout">
            <a:avLst>
              <a:gd name="adj1" fmla="val 77934"/>
              <a:gd name="adj2" fmla="val 11054"/>
              <a:gd name="adj3" fmla="val 16667"/>
            </a:avLst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どんなトラブルが</a:t>
            </a:r>
            <a:endParaRPr kumimoji="1" lang="en-US" altLang="ja-JP" sz="3200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あるかな？</a:t>
            </a:r>
          </a:p>
        </p:txBody>
      </p:sp>
    </p:spTree>
    <p:extLst>
      <p:ext uri="{BB962C8B-B14F-4D97-AF65-F5344CB8AC3E}">
        <p14:creationId xmlns:p14="http://schemas.microsoft.com/office/powerpoint/2010/main" val="35903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13362" y="182414"/>
            <a:ext cx="67895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知らない</a:t>
            </a:r>
            <a:r>
              <a:rPr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人</a:t>
            </a:r>
            <a:r>
              <a:rPr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とつながると･･･</a:t>
            </a:r>
            <a:endParaRPr lang="ja-JP" altLang="en-US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849" y="3521054"/>
            <a:ext cx="2279274" cy="2022856"/>
          </a:xfrm>
          <a:prstGeom prst="rect">
            <a:avLst/>
          </a:prstGeom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33934" y="1001390"/>
            <a:ext cx="3960440" cy="27363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lIns="0" tIns="0" rIns="0" bIns="0" anchor="t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eaLnBrk="1" hangingPunct="1"/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</a:t>
            </a:r>
            <a:r>
              <a:rPr lang="en-US" altLang="ja-JP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【</a:t>
            </a:r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あなた</a:t>
            </a:r>
            <a:r>
              <a:rPr lang="en-US" altLang="ja-JP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】</a:t>
            </a:r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をねらっている</a:t>
            </a:r>
            <a:endParaRPr lang="en-US" altLang="ja-JP" sz="24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eaLnBrk="1" hangingPunct="1"/>
            <a:endParaRPr lang="en-US" altLang="ja-JP" sz="24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eaLnBrk="1" hangingPunct="1"/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</a:t>
            </a:r>
            <a:r>
              <a:rPr lang="en-US" altLang="ja-JP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【</a:t>
            </a:r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情報</a:t>
            </a:r>
            <a:r>
              <a:rPr lang="en-US" altLang="ja-JP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】</a:t>
            </a:r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をねらっている</a:t>
            </a:r>
            <a:endParaRPr lang="en-US" altLang="ja-JP" sz="24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eaLnBrk="1" hangingPunct="1"/>
            <a:endParaRPr lang="en-US" altLang="ja-JP" sz="24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eaLnBrk="1" hangingPunct="1"/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</a:t>
            </a:r>
            <a:r>
              <a:rPr lang="en-US" altLang="ja-JP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【</a:t>
            </a:r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お金</a:t>
            </a:r>
            <a:r>
              <a:rPr lang="en-US" altLang="ja-JP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】</a:t>
            </a:r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をねらっている</a:t>
            </a:r>
            <a:endParaRPr lang="en-US" altLang="ja-JP" sz="24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eaLnBrk="1" hangingPunct="1"/>
            <a:endParaRPr lang="en-US" altLang="ja-JP" sz="24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eaLnBrk="1" hangingPunct="1"/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・困らせて楽しんでいる</a:t>
            </a:r>
            <a:endParaRPr lang="en-US" altLang="ja-JP" sz="24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329" y="1001390"/>
            <a:ext cx="2169220" cy="21966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1" y="3646544"/>
            <a:ext cx="2525392" cy="210870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34" y="3586805"/>
            <a:ext cx="2334766" cy="222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2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54273" y="209302"/>
            <a:ext cx="715773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36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１</a:t>
            </a:r>
            <a:r>
              <a:rPr lang="ja-JP" altLang="en-US" sz="36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．</a:t>
            </a:r>
            <a:r>
              <a:rPr lang="en-US" altLang="ja-JP" sz="36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【</a:t>
            </a:r>
            <a:r>
              <a:rPr lang="ja-JP" altLang="en-US" sz="36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あなた</a:t>
            </a:r>
            <a:r>
              <a:rPr lang="en-US" altLang="ja-JP" sz="36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】</a:t>
            </a:r>
            <a:r>
              <a:rPr lang="ja-JP" altLang="en-US" sz="36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をねらっている</a:t>
            </a:r>
            <a:endParaRPr lang="ja-JP" altLang="en-US" sz="36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33" y="984837"/>
            <a:ext cx="6848475" cy="46672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 bwMode="auto">
          <a:xfrm>
            <a:off x="2126481" y="5510829"/>
            <a:ext cx="5400600" cy="282515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 smtClean="0"/>
              <a:t>出典：「</a:t>
            </a:r>
            <a:r>
              <a:rPr kumimoji="1" lang="en-US" altLang="ja-JP" sz="1200" dirty="0" smtClean="0"/>
              <a:t>DOCOMO</a:t>
            </a:r>
            <a:r>
              <a:rPr kumimoji="1" lang="ja-JP" altLang="en-US" sz="1200" dirty="0" smtClean="0"/>
              <a:t>スマホ･ケータイ安心安全教室」資料より</a:t>
            </a:r>
          </a:p>
        </p:txBody>
      </p:sp>
    </p:spTree>
    <p:extLst>
      <p:ext uri="{BB962C8B-B14F-4D97-AF65-F5344CB8AC3E}">
        <p14:creationId xmlns:p14="http://schemas.microsoft.com/office/powerpoint/2010/main" val="27672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5" y="281310"/>
            <a:ext cx="7128791" cy="495083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 bwMode="auto">
          <a:xfrm>
            <a:off x="2126481" y="5465886"/>
            <a:ext cx="5400600" cy="282515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 smtClean="0"/>
              <a:t>出典：「</a:t>
            </a:r>
            <a:r>
              <a:rPr kumimoji="1" lang="en-US" altLang="ja-JP" sz="1200" dirty="0" smtClean="0"/>
              <a:t>DOCOMO</a:t>
            </a:r>
            <a:r>
              <a:rPr kumimoji="1" lang="ja-JP" altLang="en-US" sz="1200" dirty="0" smtClean="0"/>
              <a:t>スマホ･ケータイ安心安全教室」資料より</a:t>
            </a:r>
          </a:p>
        </p:txBody>
      </p:sp>
    </p:spTree>
    <p:extLst>
      <p:ext uri="{BB962C8B-B14F-4D97-AF65-F5344CB8AC3E}">
        <p14:creationId xmlns:p14="http://schemas.microsoft.com/office/powerpoint/2010/main" val="20723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9" y="2489252"/>
            <a:ext cx="3763404" cy="3377655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398289" y="281310"/>
            <a:ext cx="3888432" cy="1584176"/>
          </a:xfrm>
          <a:prstGeom prst="wedgeRoundRectCallout">
            <a:avLst>
              <a:gd name="adj1" fmla="val -9646"/>
              <a:gd name="adj2" fmla="val 93284"/>
              <a:gd name="adj3" fmla="val 16667"/>
            </a:avLst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写真</a:t>
            </a:r>
            <a:r>
              <a:rPr lang="ja-JP" altLang="en-US" sz="28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をのせるときには</a:t>
            </a:r>
            <a:endParaRPr lang="en-US" altLang="ja-JP" sz="2800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気</a:t>
            </a:r>
            <a:r>
              <a:rPr lang="ja-JP" altLang="en-US" sz="28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をつけないとね！</a:t>
            </a:r>
            <a:endParaRPr lang="en-US" altLang="ja-JP" sz="2800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4790777" y="281310"/>
            <a:ext cx="2736304" cy="3744416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メール</a:t>
            </a:r>
            <a:endParaRPr kumimoji="1" lang="en-US" altLang="ja-JP" sz="3200" dirty="0" smtClean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SNS</a:t>
            </a: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掲示板</a:t>
            </a:r>
            <a:endParaRPr lang="en-US" altLang="ja-JP" sz="3200" dirty="0" smtClean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endParaRPr kumimoji="1" lang="en-US" altLang="ja-JP" sz="3200" dirty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動画</a:t>
            </a:r>
            <a:endParaRPr lang="en-US" altLang="ja-JP" sz="3200" dirty="0" smtClean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kumimoji="1" lang="en-US" altLang="ja-JP" sz="32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You</a:t>
            </a:r>
            <a:r>
              <a:rPr kumimoji="1" lang="ja-JP" altLang="en-US" sz="3200" dirty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 </a:t>
            </a:r>
            <a:r>
              <a:rPr kumimoji="1" lang="en-US" altLang="ja-JP" sz="32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Tube</a:t>
            </a:r>
            <a:endParaRPr kumimoji="1" lang="ja-JP" altLang="en-US" sz="3200" dirty="0" smtClean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4430737" y="4241750"/>
            <a:ext cx="3168352" cy="1440160"/>
          </a:xfrm>
          <a:prstGeom prst="wedgeRoundRectCallout">
            <a:avLst>
              <a:gd name="adj1" fmla="val -63931"/>
              <a:gd name="adj2" fmla="val -36415"/>
              <a:gd name="adj3" fmla="val 16667"/>
            </a:avLst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自分のだけじゃ</a:t>
            </a:r>
            <a:endParaRPr kumimoji="1" lang="en-US" altLang="ja-JP" sz="3200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ないよね。</a:t>
            </a:r>
            <a:endParaRPr kumimoji="1" lang="ja-JP" altLang="en-US" sz="3200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920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4274" y="182414"/>
            <a:ext cx="7344816" cy="89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２</a:t>
            </a:r>
            <a:r>
              <a:rPr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．情報･お金をねらっている</a:t>
            </a:r>
            <a:endParaRPr lang="ja-JP" altLang="en-US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8289" y="3005419"/>
            <a:ext cx="2885753" cy="2885794"/>
          </a:xfrm>
          <a:prstGeom prst="rect">
            <a:avLst/>
          </a:prstGeom>
        </p:spPr>
      </p:pic>
      <p:grpSp>
        <p:nvGrpSpPr>
          <p:cNvPr id="5" name="グループ化 4"/>
          <p:cNvGrpSpPr/>
          <p:nvPr/>
        </p:nvGrpSpPr>
        <p:grpSpPr>
          <a:xfrm>
            <a:off x="4718769" y="1308715"/>
            <a:ext cx="2999355" cy="4582498"/>
            <a:chOff x="4718768" y="961412"/>
            <a:chExt cx="2999355" cy="4582498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68" y="2881982"/>
              <a:ext cx="2999355" cy="2661928"/>
            </a:xfrm>
            <a:prstGeom prst="rect">
              <a:avLst/>
            </a:prstGeom>
          </p:spPr>
        </p:pic>
        <p:sp>
          <p:nvSpPr>
            <p:cNvPr id="7" name="角丸四角形吹き出し 6"/>
            <p:cNvSpPr/>
            <p:nvPr/>
          </p:nvSpPr>
          <p:spPr>
            <a:xfrm>
              <a:off x="4722399" y="961412"/>
              <a:ext cx="2506417" cy="1797692"/>
            </a:xfrm>
            <a:prstGeom prst="wedgeRoundRectCallout">
              <a:avLst>
                <a:gd name="adj1" fmla="val -17346"/>
                <a:gd name="adj2" fmla="val 70415"/>
                <a:gd name="adj3" fmla="val 16667"/>
              </a:avLst>
            </a:prstGeom>
            <a:solidFill>
              <a:srgbClr val="FFF3B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2800" dirty="0" smtClean="0">
                  <a:solidFill>
                    <a:schemeClr val="tx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個人情報を</a:t>
              </a:r>
              <a:endParaRPr lang="en-US" altLang="ja-JP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 algn="ctr"/>
              <a:r>
                <a:rPr lang="ja-JP" altLang="en-US" sz="2800" dirty="0" smtClean="0">
                  <a:solidFill>
                    <a:schemeClr val="tx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ぬすもう</a:t>
              </a:r>
              <a:r>
                <a:rPr lang="en-US" altLang="ja-JP" sz="2800" dirty="0" smtClean="0">
                  <a:solidFill>
                    <a:schemeClr val="tx1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…</a:t>
              </a:r>
            </a:p>
          </p:txBody>
        </p:sp>
      </p:grpSp>
      <p:sp>
        <p:nvSpPr>
          <p:cNvPr id="8" name="角丸四角形吹き出し 7"/>
          <p:cNvSpPr/>
          <p:nvPr/>
        </p:nvSpPr>
        <p:spPr>
          <a:xfrm>
            <a:off x="837021" y="1330605"/>
            <a:ext cx="3077787" cy="1674814"/>
          </a:xfrm>
          <a:prstGeom prst="wedgeRoundRectCallout">
            <a:avLst>
              <a:gd name="adj1" fmla="val 6175"/>
              <a:gd name="adj2" fmla="val 85809"/>
              <a:gd name="adj3" fmla="val 16667"/>
            </a:avLst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アンケートに答えたら</a:t>
            </a:r>
            <a:endParaRPr lang="en-US" altLang="ja-JP" sz="2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限定グッズが</a:t>
            </a:r>
            <a:endParaRPr lang="en-US" altLang="ja-JP" sz="2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当たるよ</a:t>
            </a:r>
            <a:endParaRPr lang="en-US" altLang="ja-JP" sz="2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80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6" y="2657574"/>
            <a:ext cx="2552700" cy="2857500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2054473" y="569342"/>
            <a:ext cx="5328592" cy="2088232"/>
          </a:xfrm>
          <a:prstGeom prst="wedgeRoundRectCallout">
            <a:avLst>
              <a:gd name="adj1" fmla="val -39824"/>
              <a:gd name="adj2" fmla="val 75199"/>
              <a:gd name="adj3" fmla="val 16667"/>
            </a:avLst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名前とか</a:t>
            </a:r>
            <a:endParaRPr kumimoji="1" lang="en-US" altLang="ja-JP" sz="3600" dirty="0" smtClean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lang="ja-JP" altLang="en-US" sz="36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書き込んじゃ</a:t>
            </a:r>
            <a:endParaRPr lang="en-US" altLang="ja-JP" sz="3600" dirty="0" smtClean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だめなの･･･？</a:t>
            </a:r>
          </a:p>
        </p:txBody>
      </p:sp>
      <p:sp>
        <p:nvSpPr>
          <p:cNvPr id="4" name="テキスト ボックス 3"/>
          <p:cNvSpPr txBox="1"/>
          <p:nvPr/>
        </p:nvSpPr>
        <p:spPr bwMode="auto">
          <a:xfrm rot="20166737">
            <a:off x="191213" y="1944055"/>
            <a:ext cx="165618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600" dirty="0" smtClean="0"/>
              <a:t>お</a:t>
            </a:r>
            <a:r>
              <a:rPr lang="ja-JP" altLang="en-US" sz="1600" dirty="0"/>
              <a:t>得</a:t>
            </a:r>
            <a:r>
              <a:rPr lang="ja-JP" altLang="en-US" sz="1600" dirty="0" smtClean="0"/>
              <a:t>な情報</a:t>
            </a:r>
            <a:endParaRPr lang="en-US" altLang="ja-JP" sz="1600" dirty="0" smtClean="0"/>
          </a:p>
          <a:p>
            <a:pPr algn="ctr"/>
            <a:r>
              <a:rPr lang="ja-JP" altLang="en-US" sz="1600" dirty="0" smtClean="0"/>
              <a:t>なのに･･･</a:t>
            </a:r>
            <a:endParaRPr kumimoji="1" lang="ja-JP" altLang="en-US" sz="1600" dirty="0" smtClean="0"/>
          </a:p>
        </p:txBody>
      </p:sp>
      <p:sp>
        <p:nvSpPr>
          <p:cNvPr id="5" name="爆発 2 4"/>
          <p:cNvSpPr/>
          <p:nvPr/>
        </p:nvSpPr>
        <p:spPr>
          <a:xfrm>
            <a:off x="2342506" y="1633768"/>
            <a:ext cx="5510858" cy="4840230"/>
          </a:xfrm>
          <a:prstGeom prst="irregularSeal2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学校や</a:t>
            </a:r>
            <a:r>
              <a:rPr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家に</a:t>
            </a:r>
            <a:endParaRPr lang="en-US" altLang="ja-JP" sz="2800" dirty="0" smtClean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おしかけて</a:t>
            </a:r>
            <a:endParaRPr kumimoji="1" lang="en-US" altLang="ja-JP" sz="2800" dirty="0" smtClean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lang="ja-JP" altLang="en-US" sz="2800" dirty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く</a:t>
            </a:r>
            <a:r>
              <a:rPr lang="ja-JP" altLang="en-US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るかも</a:t>
            </a:r>
            <a:r>
              <a:rPr lang="en-US" altLang="ja-JP" sz="2800" dirty="0" smtClean="0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?!</a:t>
            </a:r>
            <a:endParaRPr kumimoji="1" lang="ja-JP" altLang="en-US" sz="2800" dirty="0" smtClean="0">
              <a:solidFill>
                <a:srgbClr val="FF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521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0349" y="241713"/>
            <a:ext cx="7259444" cy="1187301"/>
          </a:xfrm>
          <a:prstGeom prst="rect">
            <a:avLst/>
          </a:prstGeom>
          <a:noFill/>
        </p:spPr>
        <p:txBody>
          <a:bodyPr wrap="square" lIns="78538" tIns="39269" rIns="78538" bIns="39269" rtlCol="0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あなたは何で</a:t>
            </a:r>
            <a:endParaRPr lang="en-US" altLang="ja-JP" sz="3600" dirty="0" smtClean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3600" dirty="0" smtClean="0">
                <a:solidFill>
                  <a:srgbClr val="FF0000"/>
                </a:soli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インターネットにつながってる？</a:t>
            </a:r>
            <a:endParaRPr lang="ja-JP" altLang="en-US" sz="3600" dirty="0">
              <a:solidFill>
                <a:srgbClr val="FF0000"/>
              </a:soli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4369014" y="3807187"/>
            <a:ext cx="2870035" cy="1751829"/>
            <a:chOff x="5238696" y="3547000"/>
            <a:chExt cx="3435230" cy="2326761"/>
          </a:xfrm>
        </p:grpSpPr>
        <p:sp>
          <p:nvSpPr>
            <p:cNvPr id="13" name="正方形/長方形 12"/>
            <p:cNvSpPr/>
            <p:nvPr/>
          </p:nvSpPr>
          <p:spPr>
            <a:xfrm>
              <a:off x="5652219" y="5157192"/>
              <a:ext cx="2211214" cy="7165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400" b="1" spc="86" dirty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  <a:latin typeface="AR P悠々ゴシック体E" panose="040B0900000000000000" pitchFamily="50" charset="-128"/>
                  <a:ea typeface="AR P悠々ゴシック体E" panose="040B0900000000000000" pitchFamily="50" charset="-128"/>
                </a:rPr>
                <a:t>ゲーム機</a:t>
              </a:r>
            </a:p>
          </p:txBody>
        </p:sp>
        <p:pic>
          <p:nvPicPr>
            <p:cNvPr id="1026" name="Picture 2" descr="[フリーイラスト素材] クリップアート, 家電機器 / 家電製品, ゲーム, ゲーム機, 携帯型ゲーム, 任天堂, ニンテンドー3DS, 灰色 / グレー ID:201310241500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696" y="3898235"/>
              <a:ext cx="1258955" cy="1258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free-illustrations-ls01.gatag.net/images/lgi01a201501090600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6688" y="3547000"/>
              <a:ext cx="1967238" cy="843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free-illustrations-ls01.gatag.net/images/lgi01a201309262300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8234" y="4390376"/>
              <a:ext cx="567260" cy="354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グループ化 13"/>
          <p:cNvGrpSpPr/>
          <p:nvPr/>
        </p:nvGrpSpPr>
        <p:grpSpPr>
          <a:xfrm>
            <a:off x="567805" y="3759175"/>
            <a:ext cx="3282266" cy="1899588"/>
            <a:chOff x="516057" y="3853672"/>
            <a:chExt cx="3761998" cy="2164105"/>
          </a:xfrm>
        </p:grpSpPr>
        <p:sp>
          <p:nvSpPr>
            <p:cNvPr id="8" name="正方形/長方形 7"/>
            <p:cNvSpPr/>
            <p:nvPr/>
          </p:nvSpPr>
          <p:spPr>
            <a:xfrm>
              <a:off x="598622" y="5301208"/>
              <a:ext cx="3679433" cy="7165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ja-JP" altLang="en-US" sz="3400" b="1" spc="86" dirty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  <a:latin typeface="AR P悠々ゴシック体E" panose="040B0900000000000000" pitchFamily="50" charset="-128"/>
                  <a:ea typeface="AR P悠々ゴシック体E" panose="040B0900000000000000" pitchFamily="50" charset="-128"/>
                </a:rPr>
                <a:t>音楽プレーヤー</a:t>
              </a:r>
            </a:p>
          </p:txBody>
        </p:sp>
        <p:pic>
          <p:nvPicPr>
            <p:cNvPr id="1034" name="Picture 10" descr="http://illpop.com/img_illust/mini/appliance_a17.pn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0028" flipH="1">
              <a:off x="2682665" y="3853672"/>
              <a:ext cx="1112827" cy="1391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音響機器No13携帯プレーヤーイラスト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71831">
              <a:off x="516057" y="3904797"/>
              <a:ext cx="600760" cy="1062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iPod classic（アイポッド クラシック） ベクターイラスト素材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546" y="4505751"/>
              <a:ext cx="1165689" cy="881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グループ化 4"/>
          <p:cNvGrpSpPr/>
          <p:nvPr/>
        </p:nvGrpSpPr>
        <p:grpSpPr>
          <a:xfrm>
            <a:off x="470297" y="1407795"/>
            <a:ext cx="2953594" cy="2246746"/>
            <a:chOff x="292005" y="769886"/>
            <a:chExt cx="3397552" cy="2566298"/>
          </a:xfrm>
        </p:grpSpPr>
        <p:pic>
          <p:nvPicPr>
            <p:cNvPr id="2" name="図 1">
              <a:hlinkClick r:id="rId10" action="ppaction://hlinksldjump"/>
            </p:cNvPr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6521" y="769886"/>
              <a:ext cx="1165123" cy="1165359"/>
            </a:xfrm>
            <a:prstGeom prst="rect">
              <a:avLst/>
            </a:prstGeom>
          </p:spPr>
        </p:pic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005" y="783173"/>
              <a:ext cx="2508489" cy="2227847"/>
            </a:xfrm>
            <a:prstGeom prst="rect">
              <a:avLst/>
            </a:prstGeom>
          </p:spPr>
        </p:pic>
        <p:sp>
          <p:nvSpPr>
            <p:cNvPr id="12" name="正方形/長方形 11"/>
            <p:cNvSpPr/>
            <p:nvPr/>
          </p:nvSpPr>
          <p:spPr>
            <a:xfrm>
              <a:off x="1679233" y="2199313"/>
              <a:ext cx="2010324" cy="1136871"/>
            </a:xfrm>
            <a:prstGeom prst="rect">
              <a:avLst/>
            </a:prstGeom>
            <a:noFill/>
          </p:spPr>
          <p:txBody>
            <a:bodyPr wrap="none" lIns="78538" tIns="39269" rIns="78538" bIns="39269">
              <a:spAutoFit/>
            </a:bodyPr>
            <a:lstStyle/>
            <a:p>
              <a:pPr algn="ctr"/>
              <a:r>
                <a:rPr lang="ja-JP" altLang="en-US" sz="3400" b="1" spc="86" dirty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  <a:latin typeface="AR P悠々ゴシック体E" panose="040B0900000000000000" pitchFamily="50" charset="-128"/>
                  <a:ea typeface="AR P悠々ゴシック体E" panose="040B0900000000000000" pitchFamily="50" charset="-128"/>
                </a:rPr>
                <a:t>パソコン・</a:t>
              </a:r>
              <a:endParaRPr lang="en-US" altLang="ja-JP" sz="3400" b="1" spc="86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 P悠々ゴシック体E" panose="040B0900000000000000" pitchFamily="50" charset="-128"/>
                <a:ea typeface="AR P悠々ゴシック体E" panose="040B0900000000000000" pitchFamily="50" charset="-128"/>
              </a:endParaRPr>
            </a:p>
            <a:p>
              <a:pPr algn="ctr"/>
              <a:r>
                <a:rPr lang="ja-JP" altLang="en-US" sz="3400" spc="86" dirty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  <a:latin typeface="AR P悠々ゴシック体E" panose="040B0900000000000000" pitchFamily="50" charset="-128"/>
                  <a:ea typeface="AR P悠々ゴシック体E" panose="040B0900000000000000" pitchFamily="50" charset="-128"/>
                </a:rPr>
                <a:t>タブレット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4707806" y="1513473"/>
            <a:ext cx="2411450" cy="2092971"/>
            <a:chOff x="4543416" y="861371"/>
            <a:chExt cx="2578920" cy="2134879"/>
          </a:xfrm>
        </p:grpSpPr>
        <p:sp>
          <p:nvSpPr>
            <p:cNvPr id="11" name="正方形/長方形 10"/>
            <p:cNvSpPr/>
            <p:nvPr/>
          </p:nvSpPr>
          <p:spPr>
            <a:xfrm>
              <a:off x="4543416" y="2388156"/>
              <a:ext cx="2578920" cy="608094"/>
            </a:xfrm>
            <a:prstGeom prst="rect">
              <a:avLst/>
            </a:prstGeom>
            <a:noFill/>
          </p:spPr>
          <p:txBody>
            <a:bodyPr wrap="none" lIns="78538" tIns="39269" rIns="78538" bIns="39269">
              <a:spAutoFit/>
            </a:bodyPr>
            <a:lstStyle/>
            <a:p>
              <a:pPr algn="ctr"/>
              <a:r>
                <a:rPr lang="ja-JP" altLang="en-US" sz="3400" b="1" spc="86" dirty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accent1">
                      <a:satMod val="280000"/>
                      <a:tint val="100000"/>
                      <a:alpha val="5700"/>
                    </a:schemeClr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  <a:latin typeface="AR P悠々ゴシック体E" panose="040B0900000000000000" pitchFamily="50" charset="-128"/>
                  <a:ea typeface="AR P悠々ゴシック体E" panose="040B0900000000000000" pitchFamily="50" charset="-128"/>
                </a:rPr>
                <a:t>携帯・スマホ</a:t>
              </a:r>
            </a:p>
          </p:txBody>
        </p:sp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3017" y="861371"/>
              <a:ext cx="1781520" cy="1637585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6755" y="1028043"/>
              <a:ext cx="548099" cy="1080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22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4274" y="182414"/>
            <a:ext cx="7344816" cy="139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３</a:t>
            </a:r>
            <a:r>
              <a:rPr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．困らせて楽しんでいる</a:t>
            </a:r>
            <a:endParaRPr lang="en-US" altLang="ja-JP" sz="40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 eaLnBrk="1" hangingPunct="1"/>
            <a:r>
              <a:rPr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悪</a:t>
            </a:r>
            <a:r>
              <a:rPr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ふざけしてい</a:t>
            </a:r>
            <a:r>
              <a:rPr lang="ja-JP" altLang="en-US" sz="40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る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5" y="1505446"/>
            <a:ext cx="3997564" cy="425218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50" y="2945606"/>
            <a:ext cx="3206340" cy="267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783" y="1577454"/>
            <a:ext cx="3078424" cy="4097735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2198489" y="353318"/>
            <a:ext cx="5040560" cy="1656184"/>
          </a:xfrm>
          <a:prstGeom prst="wedgeRoundRectCallout">
            <a:avLst>
              <a:gd name="adj1" fmla="val -48695"/>
              <a:gd name="adj2" fmla="val 82294"/>
              <a:gd name="adj3" fmla="val 16667"/>
            </a:avLst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ネットを見た人から</a:t>
            </a:r>
            <a:endParaRPr kumimoji="1" lang="en-US" altLang="ja-JP" sz="3200" dirty="0" smtClean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通報がありました！</a:t>
            </a:r>
            <a:endParaRPr kumimoji="1" lang="en-US" altLang="ja-JP" sz="3200" dirty="0" smtClean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タイホします！</a:t>
            </a:r>
            <a:endParaRPr kumimoji="1" lang="ja-JP" altLang="en-US" sz="3200" dirty="0" smtClean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828641" y="2657574"/>
            <a:ext cx="4536504" cy="2592288"/>
          </a:xfrm>
          <a:prstGeom prst="round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一度ネット上に</a:t>
            </a:r>
            <a:endParaRPr kumimoji="1" lang="en-US" altLang="ja-JP" sz="3200" dirty="0" smtClean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出た写真や動画は</a:t>
            </a:r>
            <a:endParaRPr lang="en-US" altLang="ja-JP" sz="3200" dirty="0" smtClean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kumimoji="1" lang="ja-JP" altLang="en-US" sz="3200" dirty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コピ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ーされて</a:t>
            </a:r>
            <a:endParaRPr kumimoji="1" lang="en-US" altLang="ja-JP" sz="3200" dirty="0" smtClean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どんどん広まる･･･</a:t>
            </a:r>
            <a:endParaRPr lang="en-US" altLang="ja-JP" sz="3200" dirty="0" smtClean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834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14313" y="569342"/>
            <a:ext cx="6192688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AR Pゴシック体S" pitchFamily="50" charset="-128"/>
                <a:ea typeface="AR Pゴシック体S" pitchFamily="50" charset="-128"/>
              </a:rPr>
              <a:t>知</a:t>
            </a:r>
            <a:r>
              <a:rPr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AR Pゴシック体S" pitchFamily="50" charset="-128"/>
                <a:ea typeface="AR Pゴシック体S" pitchFamily="50" charset="-128"/>
              </a:rPr>
              <a:t>ってい</a:t>
            </a:r>
            <a:r>
              <a:rPr lang="ja-JP" alt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AR Pゴシック体S" pitchFamily="50" charset="-128"/>
                <a:ea typeface="AR Pゴシック体S" pitchFamily="50" charset="-128"/>
              </a:rPr>
              <a:t>る</a:t>
            </a:r>
            <a:r>
              <a:rPr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AR Pゴシック体S" pitchFamily="50" charset="-128"/>
                <a:ea typeface="AR Pゴシック体S" pitchFamily="50" charset="-128"/>
              </a:rPr>
              <a:t>人との</a:t>
            </a:r>
            <a:endParaRPr lang="en-US" altLang="ja-JP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AR Pゴシック体S" pitchFamily="50" charset="-128"/>
              <a:ea typeface="AR Pゴシック体S" pitchFamily="50" charset="-128"/>
            </a:endParaRPr>
          </a:p>
          <a:p>
            <a:pPr algn="ctr"/>
            <a:r>
              <a:rPr lang="ja-JP" alt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AR Pゴシック体S" pitchFamily="50" charset="-128"/>
                <a:ea typeface="AR Pゴシック体S" pitchFamily="50" charset="-128"/>
              </a:rPr>
              <a:t>トラブル</a:t>
            </a:r>
            <a:r>
              <a:rPr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AR Pゴシック体S" pitchFamily="50" charset="-128"/>
                <a:ea typeface="AR Pゴシック体S" pitchFamily="50" charset="-128"/>
              </a:rPr>
              <a:t>・・・</a:t>
            </a:r>
            <a:endParaRPr lang="en-US" altLang="ja-JP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AR Pゴシック体S" pitchFamily="50" charset="-128"/>
              <a:ea typeface="AR Pゴシック体S" pitchFamily="50" charset="-128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2265" y="3305646"/>
            <a:ext cx="6530095" cy="219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endParaRPr lang="ja-JP" altLang="en-US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17" y="2112444"/>
            <a:ext cx="2453999" cy="3418884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974353" y="2945606"/>
            <a:ext cx="3888432" cy="1872208"/>
          </a:xfrm>
          <a:prstGeom prst="wedgeRoundRectCallout">
            <a:avLst>
              <a:gd name="adj1" fmla="val 77934"/>
              <a:gd name="adj2" fmla="val 11054"/>
              <a:gd name="adj3" fmla="val 16667"/>
            </a:avLst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どんなトラブルが</a:t>
            </a:r>
            <a:endParaRPr kumimoji="1" lang="en-US" altLang="ja-JP" sz="3200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あるかな？</a:t>
            </a:r>
          </a:p>
        </p:txBody>
      </p:sp>
    </p:spTree>
    <p:extLst>
      <p:ext uri="{BB962C8B-B14F-4D97-AF65-F5344CB8AC3E}">
        <p14:creationId xmlns:p14="http://schemas.microsoft.com/office/powerpoint/2010/main" val="10832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13362" y="182414"/>
            <a:ext cx="67895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4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１</a:t>
            </a:r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．仲間外れ</a:t>
            </a:r>
            <a:endParaRPr lang="ja-JP" altLang="en-US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 bwMode="auto">
          <a:xfrm>
            <a:off x="368527" y="5393878"/>
            <a:ext cx="5112568" cy="276999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200" dirty="0" smtClean="0"/>
              <a:t>引用：</a:t>
            </a:r>
            <a:r>
              <a:rPr lang="en-US" altLang="ja-JP" sz="1200" dirty="0" err="1" smtClean="0"/>
              <a:t>Pictio</a:t>
            </a:r>
            <a:r>
              <a:rPr lang="ja-JP" altLang="en-US" sz="1200" dirty="0" smtClean="0"/>
              <a:t>ホームページ　「子どもと</a:t>
            </a:r>
            <a:r>
              <a:rPr lang="en-US" altLang="ja-JP" sz="1200" dirty="0" smtClean="0"/>
              <a:t>IT</a:t>
            </a:r>
            <a:r>
              <a:rPr lang="ja-JP" altLang="en-US" sz="1200" dirty="0" smtClean="0"/>
              <a:t>　第</a:t>
            </a:r>
            <a:r>
              <a:rPr lang="en-US" altLang="ja-JP" sz="1200" dirty="0" smtClean="0"/>
              <a:t>26</a:t>
            </a:r>
            <a:r>
              <a:rPr lang="ja-JP" altLang="en-US" sz="1200" dirty="0" smtClean="0"/>
              <a:t>回」より</a:t>
            </a:r>
            <a:r>
              <a:rPr lang="en-US" altLang="ja-JP" sz="1200" dirty="0" smtClean="0"/>
              <a:t> </a:t>
            </a:r>
            <a:endParaRPr kumimoji="1" lang="ja-JP" altLang="en-US" sz="12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0" y="851047"/>
            <a:ext cx="3059340" cy="449902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 bwMode="auto">
          <a:xfrm>
            <a:off x="3580245" y="1288841"/>
            <a:ext cx="3946835" cy="523220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2800" dirty="0" smtClean="0"/>
              <a:t>【</a:t>
            </a:r>
            <a:r>
              <a:rPr kumimoji="1" lang="ja-JP" altLang="en-US" sz="2800" dirty="0" smtClean="0"/>
              <a:t>既読</a:t>
            </a:r>
            <a:r>
              <a:rPr kumimoji="1" lang="en-US" altLang="ja-JP" sz="2800" dirty="0" smtClean="0"/>
              <a:t>】</a:t>
            </a:r>
            <a:r>
              <a:rPr kumimoji="1" lang="ja-JP" altLang="en-US" sz="2800" dirty="0" smtClean="0"/>
              <a:t>（きどく）</a:t>
            </a:r>
            <a:endParaRPr kumimoji="1" lang="en-US" altLang="ja-JP" sz="2800" dirty="0" smtClean="0"/>
          </a:p>
        </p:txBody>
      </p:sp>
      <p:sp>
        <p:nvSpPr>
          <p:cNvPr id="7" name="角丸四角形吹き出し 6"/>
          <p:cNvSpPr/>
          <p:nvPr/>
        </p:nvSpPr>
        <p:spPr>
          <a:xfrm>
            <a:off x="3551291" y="2009502"/>
            <a:ext cx="3859608" cy="1800200"/>
          </a:xfrm>
          <a:prstGeom prst="wedgeRoundRectCallout">
            <a:avLst>
              <a:gd name="adj1" fmla="val -15311"/>
              <a:gd name="adj2" fmla="val 73294"/>
              <a:gd name="adj3" fmla="val 16667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グループトークに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ひとりだけ</a:t>
            </a:r>
            <a:r>
              <a:rPr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残して</a:t>
            </a:r>
            <a:endParaRPr lang="en-US" altLang="ja-JP" sz="2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　</a:t>
            </a:r>
            <a:r>
              <a:rPr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いなくなる</a:t>
            </a:r>
            <a:r>
              <a:rPr lang="en-US" altLang="ja-JP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kumimoji="1" lang="ja-JP" altLang="en-US" sz="2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231" y="3737539"/>
            <a:ext cx="2707132" cy="215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6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 bwMode="auto">
          <a:xfrm>
            <a:off x="230145" y="5252958"/>
            <a:ext cx="5112568" cy="276999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200" dirty="0" smtClean="0"/>
              <a:t>引用：</a:t>
            </a:r>
            <a:r>
              <a:rPr lang="en-US" altLang="ja-JP" sz="1200" dirty="0" err="1" smtClean="0"/>
              <a:t>Pictio</a:t>
            </a:r>
            <a:r>
              <a:rPr lang="ja-JP" altLang="en-US" sz="1200" dirty="0" smtClean="0"/>
              <a:t>ホームページ　「子どもと</a:t>
            </a:r>
            <a:r>
              <a:rPr lang="en-US" altLang="ja-JP" sz="1200" dirty="0" smtClean="0"/>
              <a:t>IT</a:t>
            </a:r>
            <a:r>
              <a:rPr lang="ja-JP" altLang="en-US" sz="1200" dirty="0" smtClean="0"/>
              <a:t>　第</a:t>
            </a:r>
            <a:r>
              <a:rPr lang="en-US" altLang="ja-JP" sz="1200" dirty="0" smtClean="0"/>
              <a:t>26</a:t>
            </a:r>
            <a:r>
              <a:rPr lang="ja-JP" altLang="en-US" sz="1200" dirty="0" smtClean="0"/>
              <a:t>回」より</a:t>
            </a:r>
            <a:r>
              <a:rPr lang="en-US" altLang="ja-JP" sz="1200" dirty="0" smtClean="0"/>
              <a:t> </a:t>
            </a:r>
            <a:endParaRPr kumimoji="1" lang="ja-JP" altLang="en-US" sz="12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11" y="281310"/>
            <a:ext cx="3375434" cy="4847280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3661957" y="569342"/>
            <a:ext cx="3859608" cy="1944216"/>
          </a:xfrm>
          <a:prstGeom prst="wedgeRoundRectCallout">
            <a:avLst>
              <a:gd name="adj1" fmla="val -17493"/>
              <a:gd name="adj2" fmla="val 73913"/>
              <a:gd name="adj3" fmla="val 16667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グループトークで</a:t>
            </a:r>
            <a:endParaRPr kumimoji="1" lang="en-US" altLang="ja-JP" sz="2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ひとりだけ</a:t>
            </a:r>
            <a:r>
              <a:rPr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</a:t>
            </a:r>
            <a:endParaRPr lang="en-US" altLang="ja-JP" sz="2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4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へんじをしない</a:t>
            </a:r>
            <a:r>
              <a:rPr lang="en-US" altLang="ja-JP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  <a:endParaRPr kumimoji="1" lang="ja-JP" altLang="en-US" sz="2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77" y="2746467"/>
            <a:ext cx="2844076" cy="264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13362" y="182414"/>
            <a:ext cx="67895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4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１</a:t>
            </a:r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．誤解（ごかい）</a:t>
            </a:r>
            <a:endParaRPr lang="ja-JP" altLang="en-US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21" y="1001390"/>
            <a:ext cx="6264696" cy="47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 bwMode="auto">
          <a:xfrm>
            <a:off x="979284" y="785366"/>
            <a:ext cx="5688632" cy="769441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400" dirty="0" smtClean="0">
                <a:latin typeface="+mn-lt"/>
              </a:rPr>
              <a:t>なんできたの</a:t>
            </a:r>
            <a:endParaRPr kumimoji="1" lang="ja-JP" altLang="en-US" sz="2800" dirty="0" smtClean="0"/>
          </a:p>
        </p:txBody>
      </p:sp>
      <p:sp>
        <p:nvSpPr>
          <p:cNvPr id="5" name="テキスト ボックス 4"/>
          <p:cNvSpPr txBox="1"/>
          <p:nvPr/>
        </p:nvSpPr>
        <p:spPr bwMode="auto">
          <a:xfrm>
            <a:off x="920072" y="3312755"/>
            <a:ext cx="5688632" cy="769441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4400" dirty="0" smtClean="0">
                <a:latin typeface="+mn-lt"/>
              </a:rPr>
              <a:t>いいよ</a:t>
            </a:r>
            <a:endParaRPr kumimoji="1" lang="ja-JP" altLang="en-US" sz="2800" dirty="0" smtClean="0"/>
          </a:p>
        </p:txBody>
      </p:sp>
      <p:sp>
        <p:nvSpPr>
          <p:cNvPr id="6" name="テキスト ボックス 5"/>
          <p:cNvSpPr txBox="1"/>
          <p:nvPr/>
        </p:nvSpPr>
        <p:spPr bwMode="auto">
          <a:xfrm>
            <a:off x="2728643" y="1721470"/>
            <a:ext cx="3888432" cy="13234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4000" dirty="0" smtClean="0"/>
              <a:t>１．乗り物は？</a:t>
            </a:r>
            <a:endParaRPr kumimoji="1" lang="en-US" altLang="ja-JP" sz="4000" dirty="0" smtClean="0"/>
          </a:p>
          <a:p>
            <a:r>
              <a:rPr lang="ja-JP" altLang="en-US" sz="4000" dirty="0"/>
              <a:t>２</a:t>
            </a:r>
            <a:r>
              <a:rPr lang="ja-JP" altLang="en-US" sz="4000" dirty="0" smtClean="0"/>
              <a:t>．理由は？</a:t>
            </a:r>
            <a:endParaRPr kumimoji="1" lang="ja-JP" altLang="en-US" sz="4000" dirty="0" smtClean="0"/>
          </a:p>
        </p:txBody>
      </p:sp>
      <p:sp>
        <p:nvSpPr>
          <p:cNvPr id="7" name="テキスト ボックス 6"/>
          <p:cNvSpPr txBox="1"/>
          <p:nvPr/>
        </p:nvSpPr>
        <p:spPr bwMode="auto">
          <a:xfrm>
            <a:off x="2779484" y="4241750"/>
            <a:ext cx="3888432" cy="13234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4000" dirty="0" smtClean="0"/>
              <a:t>１．</a:t>
            </a:r>
            <a:r>
              <a:rPr kumimoji="1" lang="en-US" altLang="ja-JP" sz="4000" dirty="0" smtClean="0"/>
              <a:t>OK</a:t>
            </a:r>
          </a:p>
          <a:p>
            <a:r>
              <a:rPr lang="ja-JP" altLang="en-US" sz="4000" dirty="0"/>
              <a:t>２</a:t>
            </a:r>
            <a:r>
              <a:rPr lang="ja-JP" altLang="en-US" sz="4000" dirty="0" smtClean="0"/>
              <a:t>．いらない</a:t>
            </a:r>
            <a:endParaRPr kumimoji="1" lang="ja-JP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11267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102345" y="416655"/>
            <a:ext cx="363570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ネット上</a:t>
            </a:r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だ</a:t>
            </a:r>
            <a:r>
              <a:rPr lang="ja-JP" altLang="en-US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から</a:t>
            </a:r>
            <a:r>
              <a:rPr lang="en-US" altLang="ja-JP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…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6242" y="425326"/>
            <a:ext cx="3693765" cy="2162540"/>
          </a:xfrm>
          <a:prstGeom prst="rect">
            <a:avLst/>
          </a:prstGeom>
          <a:solidFill>
            <a:srgbClr val="FF9966"/>
          </a:solidFill>
          <a:ln>
            <a:noFill/>
          </a:ln>
          <a:extLst/>
        </p:spPr>
        <p:txBody>
          <a:bodyPr lIns="0" tIns="0" rIns="0" bIns="0" anchor="t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eaLnBrk="1" hangingPunct="1"/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・意地悪しやすい</a:t>
            </a:r>
            <a:endParaRPr lang="en-US" altLang="ja-JP" sz="24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eaLnBrk="1" hangingPunct="1"/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</a:t>
            </a:r>
            <a:r>
              <a:rPr lang="ja-JP" altLang="en-US" sz="24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みんな</a:t>
            </a:r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がマネをする</a:t>
            </a:r>
            <a:endParaRPr lang="en-US" altLang="ja-JP" sz="24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eaLnBrk="1" hangingPunct="1"/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・話がまちがったまま</a:t>
            </a:r>
            <a:endParaRPr lang="en-US" altLang="ja-JP" sz="24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eaLnBrk="1" hangingPunct="1"/>
            <a:r>
              <a:rPr lang="ja-JP" altLang="en-US" sz="24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</a:t>
            </a:r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広まりやすい</a:t>
            </a:r>
            <a:endParaRPr lang="en-US" altLang="ja-JP" sz="24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eaLnBrk="1" hangingPunct="1"/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・軽い気持ち</a:t>
            </a:r>
            <a:endParaRPr lang="en-US" altLang="ja-JP" sz="24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286722" y="3233638"/>
            <a:ext cx="3266952" cy="222232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/>
        </p:spPr>
        <p:txBody>
          <a:bodyPr lIns="0" tIns="0" rIns="0" bIns="0" anchor="t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r" eaLnBrk="1" hangingPunct="1"/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・すぐに言い訳できない</a:t>
            </a:r>
            <a:endParaRPr lang="en-US" altLang="ja-JP" sz="24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r" eaLnBrk="1" hangingPunct="1"/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・みんなに嫌われて</a:t>
            </a:r>
            <a:endParaRPr lang="en-US" altLang="ja-JP" sz="24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r" eaLnBrk="1" hangingPunct="1"/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しまった気がする</a:t>
            </a:r>
            <a:endParaRPr lang="en-US" altLang="ja-JP" sz="24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r" eaLnBrk="1" hangingPunct="1"/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・誰にも言えない</a:t>
            </a:r>
            <a:endParaRPr lang="en-US" altLang="ja-JP" sz="24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algn="r" eaLnBrk="1" hangingPunct="1"/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・</a:t>
            </a:r>
            <a:r>
              <a:rPr lang="ja-JP" altLang="en-US" sz="24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だれ</a:t>
            </a:r>
            <a:r>
              <a:rPr lang="ja-JP" altLang="en-US" sz="2400" dirty="0" smtClean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も信じられない</a:t>
            </a:r>
            <a:endParaRPr lang="en-US" altLang="ja-JP" sz="2400" dirty="0" smtClean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1" y="1871663"/>
            <a:ext cx="428625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6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3" y="1951750"/>
            <a:ext cx="2204515" cy="2945607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693649" y="248710"/>
            <a:ext cx="6545399" cy="1400752"/>
          </a:xfrm>
          <a:prstGeom prst="wedgeRoundRectCallout">
            <a:avLst>
              <a:gd name="adj1" fmla="val -25180"/>
              <a:gd name="adj2" fmla="val 75867"/>
              <a:gd name="adj3" fmla="val 16667"/>
            </a:avLst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どんな</a:t>
            </a:r>
            <a:r>
              <a:rPr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に気を付けて</a:t>
            </a:r>
            <a:r>
              <a:rPr lang="ja-JP" altLang="en-US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も</a:t>
            </a:r>
            <a:endParaRPr lang="en-US" altLang="ja-JP" sz="28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ネット上</a:t>
            </a:r>
            <a:r>
              <a:rPr kumimoji="1"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</a:t>
            </a:r>
            <a:r>
              <a:rPr kumimoji="1" lang="ja-JP" altLang="en-US" sz="28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トラブル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が起きやすい！</a:t>
            </a:r>
            <a:endParaRPr kumimoji="1" lang="en-US" altLang="ja-JP" sz="28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18" y="2011672"/>
            <a:ext cx="4353471" cy="2825762"/>
          </a:xfrm>
          <a:prstGeom prst="rect">
            <a:avLst/>
          </a:prstGeom>
          <a:solidFill>
            <a:srgbClr val="F167D3"/>
          </a:solidFill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02804" y="4897357"/>
            <a:ext cx="5140301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ちゃんと</a:t>
            </a:r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話せる関係が大切！</a:t>
            </a:r>
            <a:endParaRPr lang="en-US" altLang="ja-JP" sz="3200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62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14313" y="569342"/>
            <a:ext cx="6192688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AR Pゴシック体S" pitchFamily="50" charset="-128"/>
                <a:ea typeface="AR Pゴシック体S" pitchFamily="50" charset="-128"/>
              </a:rPr>
              <a:t>知</a:t>
            </a:r>
            <a:r>
              <a:rPr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AR Pゴシック体S" pitchFamily="50" charset="-128"/>
                <a:ea typeface="AR Pゴシック体S" pitchFamily="50" charset="-128"/>
              </a:rPr>
              <a:t>っている</a:t>
            </a:r>
            <a:endParaRPr lang="en-US" altLang="ja-JP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AR Pゴシック体S" pitchFamily="50" charset="-128"/>
              <a:ea typeface="AR Pゴシック体S" pitchFamily="50" charset="-128"/>
            </a:endParaRPr>
          </a:p>
          <a:p>
            <a:pPr algn="ctr"/>
            <a:r>
              <a:rPr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AR Pゴシック体S" pitchFamily="50" charset="-128"/>
                <a:ea typeface="AR Pゴシック体S" pitchFamily="50" charset="-128"/>
              </a:rPr>
              <a:t>「つもり」の人・・</a:t>
            </a:r>
            <a:endParaRPr lang="en-US" altLang="ja-JP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AR Pゴシック体S" pitchFamily="50" charset="-128"/>
              <a:ea typeface="AR Pゴシック体S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17" y="2112444"/>
            <a:ext cx="2453999" cy="3418884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974353" y="2945606"/>
            <a:ext cx="3888432" cy="1872208"/>
          </a:xfrm>
          <a:prstGeom prst="wedgeRoundRectCallout">
            <a:avLst>
              <a:gd name="adj1" fmla="val 77934"/>
              <a:gd name="adj2" fmla="val 11054"/>
              <a:gd name="adj3" fmla="val 16667"/>
            </a:avLst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その人は</a:t>
            </a:r>
            <a:endParaRPr lang="en-US" altLang="ja-JP" sz="3200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本</a:t>
            </a:r>
            <a:r>
              <a:rPr lang="ja-JP" altLang="en-US" sz="3200" dirty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当</a:t>
            </a:r>
            <a:r>
              <a:rPr lang="ja-JP" altLang="en-US" sz="32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に</a:t>
            </a:r>
            <a:endParaRPr lang="en-US" altLang="ja-JP" sz="3200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しん</a:t>
            </a:r>
            <a:r>
              <a:rPr lang="ja-JP" altLang="en-US" sz="3200" dirty="0" err="1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よ</a:t>
            </a:r>
            <a:r>
              <a:rPr lang="ja-JP" altLang="en-US" sz="3200" dirty="0" smtClean="0">
                <a:solidFill>
                  <a:schemeClr val="tx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うできるの？</a:t>
            </a:r>
            <a:endParaRPr lang="en-US" altLang="ja-JP" sz="3200" dirty="0" smtClean="0">
              <a:solidFill>
                <a:schemeClr val="tx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2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85" y="2272204"/>
            <a:ext cx="2096732" cy="2801591"/>
          </a:xfrm>
          <a:prstGeom prst="rect">
            <a:avLst/>
          </a:prstGeom>
        </p:spPr>
      </p:pic>
      <p:sp>
        <p:nvSpPr>
          <p:cNvPr id="3" name="角丸四角形吹き出し 2"/>
          <p:cNvSpPr/>
          <p:nvPr/>
        </p:nvSpPr>
        <p:spPr>
          <a:xfrm>
            <a:off x="182265" y="336300"/>
            <a:ext cx="3312368" cy="1872208"/>
          </a:xfrm>
          <a:prstGeom prst="wedgeRoundRectCallout">
            <a:avLst>
              <a:gd name="adj1" fmla="val -13275"/>
              <a:gd name="adj2" fmla="val 63780"/>
              <a:gd name="adj3" fmla="val 16667"/>
            </a:avLst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ぼくは</a:t>
            </a:r>
            <a:endParaRPr kumimoji="1" lang="en-US" altLang="ja-JP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スマホ</a:t>
            </a:r>
            <a:r>
              <a:rPr lang="ja-JP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</a:t>
            </a:r>
            <a:endParaRPr lang="en-US" altLang="ja-JP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ママとライン！</a:t>
            </a:r>
            <a:endParaRPr kumimoji="1" lang="en-US" altLang="ja-JP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43" y="1915650"/>
            <a:ext cx="3514700" cy="3514700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4337683" y="331474"/>
            <a:ext cx="3228631" cy="1750036"/>
          </a:xfrm>
          <a:prstGeom prst="wedgeRoundRectCallout">
            <a:avLst>
              <a:gd name="adj1" fmla="val 531"/>
              <a:gd name="adj2" fmla="val 82463"/>
              <a:gd name="adj3" fmla="val 16667"/>
            </a:avLst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世界</a:t>
            </a:r>
            <a:r>
              <a:rPr lang="ja-JP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の</a:t>
            </a:r>
            <a:r>
              <a:rPr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人</a:t>
            </a:r>
            <a:r>
              <a:rPr lang="ja-JP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</a:t>
            </a:r>
            <a:endParaRPr lang="en-US" altLang="ja-JP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lang="ja-JP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対戦ゲーム</a:t>
            </a:r>
            <a:endParaRPr lang="en-US" altLang="ja-JP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してるよ</a:t>
            </a:r>
            <a:r>
              <a:rPr kumimoji="1"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。</a:t>
            </a:r>
            <a:endParaRPr kumimoji="1" lang="en-US" altLang="ja-JP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 bwMode="auto">
          <a:xfrm>
            <a:off x="470297" y="4841478"/>
            <a:ext cx="6912768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3200" dirty="0" smtClean="0">
                <a:solidFill>
                  <a:srgbClr val="FF0000"/>
                </a:solidFill>
                <a:latin typeface="+mj-lt"/>
              </a:rPr>
              <a:t>みんな、つながったことがある</a:t>
            </a:r>
          </a:p>
        </p:txBody>
      </p:sp>
    </p:spTree>
    <p:extLst>
      <p:ext uri="{BB962C8B-B14F-4D97-AF65-F5344CB8AC3E}">
        <p14:creationId xmlns:p14="http://schemas.microsoft.com/office/powerpoint/2010/main" val="22230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 bwMode="auto">
          <a:xfrm>
            <a:off x="2486521" y="5490021"/>
            <a:ext cx="5112568" cy="276999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200" dirty="0" smtClean="0"/>
              <a:t>引用：総務省ホームページ　「インタネットトラブル事例集」より</a:t>
            </a:r>
            <a:r>
              <a:rPr lang="en-US" altLang="ja-JP" sz="1200" dirty="0" smtClean="0"/>
              <a:t> </a:t>
            </a:r>
            <a:endParaRPr kumimoji="1" lang="ja-JP" altLang="en-US" sz="12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1" y="157141"/>
            <a:ext cx="5328592" cy="515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 bwMode="auto">
          <a:xfrm>
            <a:off x="2486521" y="5490021"/>
            <a:ext cx="5112568" cy="276999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200" dirty="0" smtClean="0"/>
              <a:t>引用：総務省ホームページ　「インタネットトラブル事例集」より</a:t>
            </a:r>
            <a:r>
              <a:rPr lang="en-US" altLang="ja-JP" sz="1200" dirty="0" smtClean="0"/>
              <a:t> </a:t>
            </a:r>
            <a:endParaRPr kumimoji="1" lang="ja-JP" altLang="en-US" sz="1200" dirty="0" smtClean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61" y="137788"/>
            <a:ext cx="5400599" cy="526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46361" y="425326"/>
            <a:ext cx="5760639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心のじゅんびを</a:t>
            </a:r>
            <a:endParaRPr lang="en-US" altLang="ja-JP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ja-JP" alt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しておこう！</a:t>
            </a:r>
            <a:endParaRPr lang="en-US" altLang="ja-JP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769" y="2539692"/>
            <a:ext cx="2676525" cy="2857500"/>
          </a:xfrm>
          <a:prstGeom prst="rect">
            <a:avLst/>
          </a:prstGeom>
        </p:spPr>
      </p:pic>
      <p:sp>
        <p:nvSpPr>
          <p:cNvPr id="4" name="円形吹き出し 3"/>
          <p:cNvSpPr/>
          <p:nvPr/>
        </p:nvSpPr>
        <p:spPr>
          <a:xfrm rot="21261618">
            <a:off x="244422" y="2514918"/>
            <a:ext cx="4689457" cy="2880320"/>
          </a:xfrm>
          <a:prstGeom prst="wedgeEllipseCallout">
            <a:avLst>
              <a:gd name="adj1" fmla="val 59174"/>
              <a:gd name="adj2" fmla="val 30666"/>
            </a:avLst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eaLnBrk="1" hangingPunct="1"/>
            <a:r>
              <a:rPr lang="ja-JP" altLang="en-US" sz="3600" dirty="0" smtClean="0">
                <a:solidFill>
                  <a:schemeClr val="bg2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こんなとき</a:t>
            </a:r>
            <a:endParaRPr lang="en-US" altLang="ja-JP" sz="3600" dirty="0" smtClean="0">
              <a:solidFill>
                <a:schemeClr val="bg2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 eaLnBrk="1" hangingPunct="1"/>
            <a:r>
              <a:rPr lang="ja-JP" altLang="en-US" sz="3600" dirty="0" smtClean="0">
                <a:solidFill>
                  <a:schemeClr val="bg2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自分</a:t>
            </a:r>
            <a:r>
              <a:rPr lang="ja-JP" altLang="en-US" sz="3600" dirty="0">
                <a:solidFill>
                  <a:schemeClr val="bg2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なら</a:t>
            </a:r>
            <a:endParaRPr lang="en-US" altLang="ja-JP" sz="3600" dirty="0">
              <a:solidFill>
                <a:schemeClr val="bg2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 eaLnBrk="1" hangingPunct="1"/>
            <a:r>
              <a:rPr lang="ja-JP" altLang="en-US" sz="3600" dirty="0">
                <a:solidFill>
                  <a:schemeClr val="bg2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どう</a:t>
            </a:r>
            <a:r>
              <a:rPr lang="ja-JP" altLang="en-US" sz="3600" dirty="0" smtClean="0">
                <a:solidFill>
                  <a:schemeClr val="bg2">
                    <a:lumMod val="50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するかな？</a:t>
            </a:r>
            <a:endParaRPr lang="ja-JP" altLang="en-US" sz="3600" dirty="0">
              <a:solidFill>
                <a:schemeClr val="bg2">
                  <a:lumMod val="50000"/>
                </a:schemeClr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endParaRPr kumimoji="1" lang="ja-JP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1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02345" y="281310"/>
            <a:ext cx="6019245" cy="23401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それでも</a:t>
            </a:r>
            <a:endParaRPr lang="en-US" altLang="ja-JP" sz="44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 eaLnBrk="1" hangingPunct="1"/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トラブルが起きたら</a:t>
            </a:r>
            <a:r>
              <a:rPr lang="en-US" altLang="ja-JP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…</a:t>
            </a:r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？</a:t>
            </a:r>
            <a:endParaRPr lang="ja-JP" altLang="en-US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1" y="2621432"/>
            <a:ext cx="3096344" cy="2960879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422625" y="2873598"/>
            <a:ext cx="3981213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しん</a:t>
            </a:r>
            <a:r>
              <a:rPr lang="ja-JP" altLang="en-US" sz="4400" dirty="0" err="1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よ</a:t>
            </a:r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うできる</a:t>
            </a:r>
            <a:endParaRPr lang="en-US" altLang="ja-JP" sz="44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 eaLnBrk="1" hangingPunct="1"/>
            <a:r>
              <a:rPr lang="en-US" altLang="ja-JP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【</a:t>
            </a:r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大人</a:t>
            </a:r>
            <a:r>
              <a:rPr lang="en-US" altLang="ja-JP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】</a:t>
            </a:r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に</a:t>
            </a:r>
            <a:endParaRPr lang="en-US" altLang="ja-JP" sz="44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 eaLnBrk="1" hangingPunct="1"/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そうだ</a:t>
            </a:r>
            <a:r>
              <a:rPr lang="ja-JP" altLang="en-US" sz="4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ん</a:t>
            </a:r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する！</a:t>
            </a:r>
            <a:endParaRPr lang="ja-JP" altLang="en-US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25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45" y="178434"/>
            <a:ext cx="2523249" cy="163779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91" y="2178974"/>
            <a:ext cx="2611403" cy="363817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7609"/>
            <a:ext cx="2369543" cy="23695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775" y="178434"/>
            <a:ext cx="1960181" cy="2990106"/>
          </a:xfrm>
          <a:prstGeom prst="rect">
            <a:avLst/>
          </a:prstGeo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14313" y="1218605"/>
            <a:ext cx="6480720" cy="150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4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あなたなら</a:t>
            </a:r>
            <a:endParaRPr lang="en-US" altLang="ja-JP" sz="4400" dirty="0" smtClean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 eaLnBrk="1" hangingPunct="1"/>
            <a:r>
              <a:rPr lang="ja-JP" altLang="en-US" sz="4400" dirty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だれ</a:t>
            </a:r>
            <a:r>
              <a:rPr lang="ja-JP" altLang="en-US" sz="4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に相談する？</a:t>
            </a:r>
            <a:endParaRPr lang="ja-JP" altLang="en-US" sz="44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1" y="2720738"/>
            <a:ext cx="2819204" cy="319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9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58151" y="361672"/>
            <a:ext cx="6056580" cy="713850"/>
          </a:xfrm>
          <a:prstGeom prst="rect">
            <a:avLst/>
          </a:prstGeom>
          <a:noFill/>
        </p:spPr>
        <p:txBody>
          <a:bodyPr wrap="none" lIns="78538" tIns="39269" rIns="78538" bIns="39269" rtlCol="0">
            <a:spAutoFit/>
          </a:bodyPr>
          <a:lstStyle/>
          <a:p>
            <a:r>
              <a:rPr lang="ja-JP" altLang="en-US" sz="41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インターネットのいいところ</a:t>
            </a:r>
            <a:endParaRPr lang="ja-JP" altLang="en-US" sz="41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2" y="1064837"/>
            <a:ext cx="3377211" cy="3334902"/>
          </a:xfrm>
          <a:prstGeom prst="rect">
            <a:avLst/>
          </a:prstGeom>
        </p:spPr>
      </p:pic>
      <p:sp>
        <p:nvSpPr>
          <p:cNvPr id="2" name="円/楕円 1"/>
          <p:cNvSpPr/>
          <p:nvPr/>
        </p:nvSpPr>
        <p:spPr>
          <a:xfrm rot="975082">
            <a:off x="5394736" y="2899241"/>
            <a:ext cx="2530085" cy="11134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8538" tIns="39269" rIns="78538" bIns="39269" rtlCol="0" anchor="ctr"/>
          <a:lstStyle/>
          <a:p>
            <a:pPr algn="ctr"/>
            <a:r>
              <a:rPr lang="ja-JP" altLang="en-US" sz="2400" dirty="0"/>
              <a:t>絵</a:t>
            </a:r>
            <a:r>
              <a:rPr lang="ja-JP" altLang="en-US" sz="2400" dirty="0" smtClean="0"/>
              <a:t>がうごく</a:t>
            </a:r>
            <a:endParaRPr lang="en-US" altLang="ja-JP" sz="2400" dirty="0" smtClean="0"/>
          </a:p>
          <a:p>
            <a:pPr algn="ctr"/>
            <a:r>
              <a:rPr lang="ja-JP" altLang="en-US" sz="2400" dirty="0"/>
              <a:t>音</a:t>
            </a:r>
            <a:r>
              <a:rPr lang="ja-JP" altLang="en-US" sz="2400" dirty="0" smtClean="0"/>
              <a:t>が出る</a:t>
            </a:r>
            <a:endParaRPr lang="ja-JP" altLang="en-US" sz="2400" dirty="0"/>
          </a:p>
        </p:txBody>
      </p:sp>
      <p:sp>
        <p:nvSpPr>
          <p:cNvPr id="6" name="円/楕円 5"/>
          <p:cNvSpPr/>
          <p:nvPr/>
        </p:nvSpPr>
        <p:spPr>
          <a:xfrm rot="20793709">
            <a:off x="179104" y="2824211"/>
            <a:ext cx="2404477" cy="11134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78538" tIns="39269" rIns="78538" bIns="39269" rtlCol="0" anchor="ctr"/>
          <a:lstStyle/>
          <a:p>
            <a:pPr algn="ctr"/>
            <a:r>
              <a:rPr lang="ja-JP" altLang="en-US" sz="2400" dirty="0" smtClean="0"/>
              <a:t>新しい</a:t>
            </a:r>
            <a:r>
              <a:rPr lang="ja-JP" altLang="en-US" sz="2400" dirty="0"/>
              <a:t>じょうほう</a:t>
            </a:r>
          </a:p>
        </p:txBody>
      </p:sp>
      <p:sp>
        <p:nvSpPr>
          <p:cNvPr id="7" name="円/楕円 6"/>
          <p:cNvSpPr/>
          <p:nvPr/>
        </p:nvSpPr>
        <p:spPr>
          <a:xfrm rot="20786726">
            <a:off x="314496" y="1295788"/>
            <a:ext cx="2102709" cy="11134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8538" tIns="39269" rIns="78538" bIns="39269" rtlCol="0" anchor="ctr"/>
          <a:lstStyle/>
          <a:p>
            <a:pPr algn="ctr"/>
            <a:r>
              <a:rPr lang="ja-JP" altLang="en-US" sz="2400" dirty="0" smtClean="0"/>
              <a:t>みんなで見れる</a:t>
            </a:r>
            <a:endParaRPr lang="ja-JP" altLang="en-US" sz="2400" dirty="0"/>
          </a:p>
        </p:txBody>
      </p:sp>
      <p:sp>
        <p:nvSpPr>
          <p:cNvPr id="8" name="円/楕円 7"/>
          <p:cNvSpPr/>
          <p:nvPr/>
        </p:nvSpPr>
        <p:spPr>
          <a:xfrm rot="975082">
            <a:off x="5401015" y="1233434"/>
            <a:ext cx="2102709" cy="111342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8538" tIns="39269" rIns="78538" bIns="39269" rtlCol="0" anchor="ctr"/>
          <a:lstStyle/>
          <a:p>
            <a:pPr algn="ctr"/>
            <a:r>
              <a:rPr lang="ja-JP" altLang="en-US" sz="2400" dirty="0"/>
              <a:t>いつ</a:t>
            </a:r>
            <a:r>
              <a:rPr lang="ja-JP" altLang="en-US" sz="2400" dirty="0" smtClean="0"/>
              <a:t>でも</a:t>
            </a:r>
            <a:endParaRPr lang="en-US" altLang="ja-JP" sz="2400" dirty="0" smtClean="0"/>
          </a:p>
          <a:p>
            <a:pPr algn="ctr"/>
            <a:r>
              <a:rPr lang="ja-JP" altLang="en-US" sz="2400" dirty="0"/>
              <a:t>見れる</a:t>
            </a:r>
            <a:endParaRPr lang="en-US" altLang="ja-JP" sz="2400" dirty="0" smtClean="0"/>
          </a:p>
        </p:txBody>
      </p:sp>
      <p:sp>
        <p:nvSpPr>
          <p:cNvPr id="3" name="正方形/長方形 2"/>
          <p:cNvSpPr/>
          <p:nvPr/>
        </p:nvSpPr>
        <p:spPr>
          <a:xfrm>
            <a:off x="313898" y="4164454"/>
            <a:ext cx="7319225" cy="1495077"/>
          </a:xfrm>
          <a:prstGeom prst="rect">
            <a:avLst/>
          </a:prstGeom>
          <a:noFill/>
        </p:spPr>
        <p:txBody>
          <a:bodyPr wrap="none" lIns="78538" tIns="39269" rIns="78538" bIns="39269">
            <a:spAutoFit/>
          </a:bodyPr>
          <a:lstStyle/>
          <a:p>
            <a:pPr algn="ctr"/>
            <a:r>
              <a:rPr lang="ja-JP" alt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5000">
                      <a:schemeClr val="accent2">
                        <a:lumMod val="75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いろんなことをおしえてくれる</a:t>
            </a:r>
            <a:endParaRPr lang="en-US" altLang="ja-JP" sz="4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5000">
                    <a:schemeClr val="accent2">
                      <a:lumMod val="75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  <a:p>
            <a:pPr algn="ctr"/>
            <a:r>
              <a:rPr lang="ja-JP" altLang="en-US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5000">
                      <a:schemeClr val="accent2">
                        <a:lumMod val="75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とてもべんりなどう</a:t>
            </a:r>
            <a:r>
              <a:rPr lang="ja-JP" altLang="en-US" sz="4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5000">
                      <a:schemeClr val="accent2">
                        <a:lumMod val="75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ぐ</a:t>
            </a:r>
            <a:r>
              <a:rPr lang="en-US" altLang="ja-JP" sz="4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5000">
                      <a:schemeClr val="accent2">
                        <a:lumMod val="75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!!</a:t>
            </a:r>
            <a:endParaRPr lang="ja-JP" altLang="en-US" sz="4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5000">
                    <a:schemeClr val="accent2">
                      <a:lumMod val="75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490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958152" y="361672"/>
            <a:ext cx="6463221" cy="710247"/>
          </a:xfrm>
          <a:prstGeom prst="rect">
            <a:avLst/>
          </a:prstGeom>
          <a:noFill/>
        </p:spPr>
        <p:txBody>
          <a:bodyPr wrap="none" lIns="78538" tIns="39269" rIns="78538" bIns="39269" rtlCol="0">
            <a:spAutoFit/>
          </a:bodyPr>
          <a:lstStyle/>
          <a:p>
            <a:r>
              <a:rPr lang="ja-JP" altLang="en-US" sz="41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インターネットの</a:t>
            </a:r>
            <a:r>
              <a:rPr lang="ja-JP" altLang="en-US" sz="4100" dirty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こまる</a:t>
            </a:r>
            <a:r>
              <a:rPr lang="ja-JP" altLang="en-US" sz="4100" dirty="0" smtClean="0">
                <a:latin typeface="AR P悠々ゴシック体E" panose="040B0900000000000000" pitchFamily="50" charset="-128"/>
                <a:ea typeface="AR P悠々ゴシック体E" panose="040B0900000000000000" pitchFamily="50" charset="-128"/>
              </a:rPr>
              <a:t>ところ</a:t>
            </a:r>
            <a:endParaRPr lang="ja-JP" altLang="en-US" sz="4100" dirty="0">
              <a:latin typeface="AR P悠々ゴシック体E" panose="040B0900000000000000" pitchFamily="50" charset="-128"/>
              <a:ea typeface="AR P悠々ゴシック体E" panose="040B0900000000000000" pitchFamily="50" charset="-128"/>
            </a:endParaRPr>
          </a:p>
        </p:txBody>
      </p:sp>
      <p:sp>
        <p:nvSpPr>
          <p:cNvPr id="2" name="円/楕円 1"/>
          <p:cNvSpPr/>
          <p:nvPr/>
        </p:nvSpPr>
        <p:spPr>
          <a:xfrm rot="975082">
            <a:off x="5636898" y="2598308"/>
            <a:ext cx="2102709" cy="11134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8538" tIns="39269" rIns="78538" bIns="39269" rtlCol="0" anchor="ctr"/>
          <a:lstStyle/>
          <a:p>
            <a:pPr algn="ctr"/>
            <a:r>
              <a:rPr lang="ja-JP" altLang="en-US" sz="2400" dirty="0"/>
              <a:t>しげき</a:t>
            </a:r>
            <a:r>
              <a:rPr lang="ja-JP" altLang="en-US" sz="2400" dirty="0" smtClean="0"/>
              <a:t>が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つよい</a:t>
            </a:r>
            <a:endParaRPr lang="en-US" altLang="ja-JP" sz="2400" dirty="0" smtClean="0"/>
          </a:p>
        </p:txBody>
      </p:sp>
      <p:sp>
        <p:nvSpPr>
          <p:cNvPr id="6" name="円/楕円 5"/>
          <p:cNvSpPr/>
          <p:nvPr/>
        </p:nvSpPr>
        <p:spPr>
          <a:xfrm rot="20793709">
            <a:off x="135457" y="2624834"/>
            <a:ext cx="2243600" cy="11134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78538" tIns="39269" rIns="78538" bIns="39269" rtlCol="0" anchor="ctr"/>
          <a:lstStyle/>
          <a:p>
            <a:pPr algn="ctr"/>
            <a:r>
              <a:rPr lang="ja-JP" altLang="en-US" sz="2400" dirty="0" smtClean="0"/>
              <a:t>まちがった</a:t>
            </a:r>
            <a:endParaRPr lang="en-US" altLang="ja-JP" sz="2400" dirty="0" smtClean="0"/>
          </a:p>
          <a:p>
            <a:pPr algn="ctr"/>
            <a:r>
              <a:rPr lang="ja-JP" altLang="en-US" sz="2400" dirty="0"/>
              <a:t>じょうほう</a:t>
            </a:r>
          </a:p>
        </p:txBody>
      </p:sp>
      <p:sp>
        <p:nvSpPr>
          <p:cNvPr id="7" name="円/楕円 6"/>
          <p:cNvSpPr/>
          <p:nvPr/>
        </p:nvSpPr>
        <p:spPr>
          <a:xfrm rot="20786726">
            <a:off x="314496" y="1295788"/>
            <a:ext cx="2102709" cy="11134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78538" tIns="39269" rIns="78538" bIns="39269" rtlCol="0" anchor="ctr"/>
          <a:lstStyle/>
          <a:p>
            <a:pPr algn="ctr"/>
            <a:r>
              <a:rPr lang="ja-JP" altLang="en-US" sz="2400" dirty="0"/>
              <a:t>せ</a:t>
            </a:r>
            <a:r>
              <a:rPr lang="ja-JP" altLang="en-US" sz="2400" dirty="0" smtClean="0"/>
              <a:t>かいじゅうに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見られる</a:t>
            </a:r>
            <a:endParaRPr lang="ja-JP" altLang="en-US" sz="2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983" y="1505511"/>
            <a:ext cx="4054494" cy="3572381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 rot="975082">
            <a:off x="5618282" y="1254702"/>
            <a:ext cx="2102709" cy="11134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78538" tIns="39269" rIns="78538" bIns="39269" rtlCol="0" anchor="ctr"/>
          <a:lstStyle/>
          <a:p>
            <a:pPr algn="ctr"/>
            <a:r>
              <a:rPr lang="ja-JP" altLang="en-US" sz="2400" dirty="0"/>
              <a:t>いつまで</a:t>
            </a:r>
            <a:r>
              <a:rPr lang="ja-JP" altLang="en-US" sz="2400" dirty="0" smtClean="0"/>
              <a:t>も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やめられない</a:t>
            </a:r>
            <a:endParaRPr lang="en-US" altLang="ja-JP" sz="2400" dirty="0" smtClean="0"/>
          </a:p>
        </p:txBody>
      </p:sp>
      <p:sp>
        <p:nvSpPr>
          <p:cNvPr id="12" name="円/楕円 11"/>
          <p:cNvSpPr/>
          <p:nvPr/>
        </p:nvSpPr>
        <p:spPr>
          <a:xfrm rot="1296678">
            <a:off x="5567945" y="3917557"/>
            <a:ext cx="2109936" cy="108685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78538" tIns="39269" rIns="78538" bIns="39269" rtlCol="0" anchor="ctr"/>
          <a:lstStyle/>
          <a:p>
            <a:pPr algn="ctr"/>
            <a:r>
              <a:rPr lang="ja-JP" altLang="en-US" sz="2400" dirty="0"/>
              <a:t>あいて</a:t>
            </a:r>
            <a:r>
              <a:rPr lang="ja-JP" altLang="en-US" sz="2400" dirty="0" smtClean="0"/>
              <a:t>の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かおが見えない</a:t>
            </a:r>
            <a:endParaRPr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86224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吹き出し 2"/>
          <p:cNvSpPr/>
          <p:nvPr/>
        </p:nvSpPr>
        <p:spPr>
          <a:xfrm>
            <a:off x="470297" y="425326"/>
            <a:ext cx="6768751" cy="1872208"/>
          </a:xfrm>
          <a:prstGeom prst="wedgeRoundRectCallout">
            <a:avLst>
              <a:gd name="adj1" fmla="val -13275"/>
              <a:gd name="adj2" fmla="val 63780"/>
              <a:gd name="adj3" fmla="val 16667"/>
            </a:avLst>
          </a:prstGeom>
          <a:solidFill>
            <a:srgbClr val="FFF3B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インターネットで</a:t>
            </a:r>
            <a:endParaRPr lang="en-US" altLang="ja-JP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kumimoji="1" lang="ja-JP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小学生</a:t>
            </a:r>
            <a:r>
              <a:rPr kumimoji="1"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が</a:t>
            </a:r>
            <a:r>
              <a:rPr kumimoji="1" lang="ja-JP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トラブルに</a:t>
            </a:r>
            <a:endParaRPr kumimoji="1" lang="en-US" altLang="ja-JP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/>
            <a:r>
              <a:rPr lang="ja-JP" alt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会うことが･･･</a:t>
            </a:r>
            <a:endParaRPr kumimoji="1" lang="en-US" altLang="ja-JP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3" y="2729582"/>
            <a:ext cx="2552700" cy="2857500"/>
          </a:xfrm>
          <a:prstGeom prst="rect">
            <a:avLst/>
          </a:prstGeom>
        </p:spPr>
      </p:pic>
      <p:sp>
        <p:nvSpPr>
          <p:cNvPr id="7" name="爆発 2 6"/>
          <p:cNvSpPr/>
          <p:nvPr/>
        </p:nvSpPr>
        <p:spPr>
          <a:xfrm>
            <a:off x="1910457" y="1361430"/>
            <a:ext cx="6408712" cy="4464496"/>
          </a:xfrm>
          <a:prstGeom prst="irregularSeal2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40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とても</a:t>
            </a:r>
            <a:endParaRPr lang="en-US" altLang="ja-JP" sz="4000" dirty="0" smtClean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lang="ja-JP" altLang="en-US" sz="40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ふえて</a:t>
            </a:r>
            <a:endParaRPr lang="en-US" altLang="ja-JP" sz="4000" dirty="0" smtClean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  <a:p>
            <a:pPr algn="ctr"/>
            <a:r>
              <a:rPr lang="ja-JP" altLang="en-US" sz="40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いる</a:t>
            </a:r>
            <a:r>
              <a:rPr lang="en-US" altLang="ja-JP" sz="4000" dirty="0" smtClean="0">
                <a:solidFill>
                  <a:schemeClr val="tx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!!</a:t>
            </a:r>
            <a:endParaRPr kumimoji="1" lang="ja-JP" altLang="en-US" sz="4000" dirty="0" smtClean="0">
              <a:solidFill>
                <a:schemeClr val="tx1"/>
              </a:solidFill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169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14313" y="569342"/>
            <a:ext cx="6192688" cy="1754326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AR Pゴシック体S" pitchFamily="50" charset="-128"/>
                <a:ea typeface="AR Pゴシック体S" pitchFamily="50" charset="-128"/>
              </a:rPr>
              <a:t>インターネットの</a:t>
            </a:r>
            <a:endParaRPr lang="en-US" altLang="ja-JP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AR Pゴシック体S" pitchFamily="50" charset="-128"/>
              <a:ea typeface="AR Pゴシック体S" pitchFamily="50" charset="-128"/>
            </a:endParaRPr>
          </a:p>
          <a:p>
            <a:pPr algn="ctr"/>
            <a:r>
              <a:rPr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AR Pゴシック体S" pitchFamily="50" charset="-128"/>
                <a:ea typeface="AR Pゴシック体S" pitchFamily="50" charset="-128"/>
              </a:rPr>
              <a:t>トラブル・・・</a:t>
            </a:r>
            <a:endParaRPr lang="en-US" altLang="ja-JP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AR Pゴシック体S" pitchFamily="50" charset="-128"/>
              <a:ea typeface="AR Pゴシック体S" pitchFamily="50" charset="-128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2265" y="2764090"/>
            <a:ext cx="653009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4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どんなことがある</a:t>
            </a:r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か</a:t>
            </a:r>
            <a:endParaRPr lang="en-US" altLang="ja-JP" sz="44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 eaLnBrk="1" hangingPunct="1"/>
            <a:r>
              <a:rPr lang="ja-JP" altLang="en-US" sz="4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知っておく</a:t>
            </a:r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と</a:t>
            </a:r>
            <a:endParaRPr lang="en-US" altLang="ja-JP" sz="44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 eaLnBrk="1" hangingPunct="1"/>
            <a:r>
              <a:rPr lang="ja-JP" altLang="en-US" sz="4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心の</a:t>
            </a:r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準備ができる</a:t>
            </a:r>
            <a:endParaRPr lang="ja-JP" altLang="en-US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361" y="2081510"/>
            <a:ext cx="2453999" cy="34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937922"/>
            <a:ext cx="1303337" cy="148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1104900"/>
            <a:ext cx="33147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19087" y="244475"/>
            <a:ext cx="7352009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4000" dirty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インターネットの</a:t>
            </a:r>
            <a:r>
              <a:rPr lang="ja-JP" altLang="en-US" sz="4000" dirty="0" smtClean="0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しくみを知ろう！</a:t>
            </a:r>
            <a:endParaRPr lang="ja-JP" altLang="en-US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03" y="1657147"/>
            <a:ext cx="1325562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0" y="895350"/>
            <a:ext cx="1400175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319088" y="4446588"/>
            <a:ext cx="7215187" cy="1087437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 P丸ゴシック体E" pitchFamily="50" charset="-128"/>
                <a:ea typeface="ＭＳ ゴシック" pitchFamily="49" charset="-128"/>
              </a:defRPr>
            </a:lvl9pPr>
          </a:lstStyle>
          <a:p>
            <a:pPr algn="ctr" eaLnBrk="1" hangingPunct="1"/>
            <a:r>
              <a:rPr lang="ja-JP" altLang="en-US" sz="2800" dirty="0"/>
              <a:t>世界中のコンピュータと</a:t>
            </a:r>
            <a:r>
              <a:rPr lang="ja-JP" altLang="en-US" sz="2800" dirty="0" smtClean="0"/>
              <a:t>コンピュータ</a:t>
            </a:r>
            <a:r>
              <a:rPr lang="ja-JP" altLang="en-US" sz="2800" dirty="0"/>
              <a:t>を</a:t>
            </a:r>
            <a:endParaRPr lang="en-US" altLang="ja-JP" sz="2800" dirty="0"/>
          </a:p>
          <a:p>
            <a:pPr algn="ctr" eaLnBrk="1" hangingPunct="1"/>
            <a:r>
              <a:rPr lang="ja-JP" altLang="en-US" sz="2800" dirty="0"/>
              <a:t>線で</a:t>
            </a:r>
            <a:r>
              <a:rPr lang="ja-JP" altLang="en-US" sz="2800" dirty="0" smtClean="0"/>
              <a:t>つなげて</a:t>
            </a:r>
            <a:r>
              <a:rPr lang="ja-JP" altLang="en-US" sz="2800" dirty="0"/>
              <a:t>やりとり</a:t>
            </a:r>
            <a:r>
              <a:rPr lang="ja-JP" altLang="en-US" sz="2800" dirty="0" smtClean="0"/>
              <a:t>ができるもの</a:t>
            </a:r>
            <a:endParaRPr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07" y="3069608"/>
            <a:ext cx="1202355" cy="120235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0376" y="2211290"/>
            <a:ext cx="1333729" cy="116636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42" y="853025"/>
            <a:ext cx="1299478" cy="129947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3" y="281310"/>
            <a:ext cx="7434389" cy="470874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 bwMode="auto">
          <a:xfrm>
            <a:off x="2126481" y="5255379"/>
            <a:ext cx="5400600" cy="282515"/>
          </a:xfrm>
          <a:prstGeom prst="rect">
            <a:avLst/>
          </a:prstGeom>
          <a:solidFill>
            <a:srgbClr val="FFF0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 smtClean="0"/>
              <a:t>出典：「</a:t>
            </a:r>
            <a:r>
              <a:rPr kumimoji="1" lang="en-US" altLang="ja-JP" sz="1200" dirty="0" smtClean="0"/>
              <a:t>DOCOMO</a:t>
            </a:r>
            <a:r>
              <a:rPr kumimoji="1" lang="ja-JP" altLang="en-US" sz="1200" dirty="0" smtClean="0"/>
              <a:t>スマホ･ケータイ安心安全教室」資料より</a:t>
            </a:r>
          </a:p>
        </p:txBody>
      </p:sp>
    </p:spTree>
    <p:extLst>
      <p:ext uri="{BB962C8B-B14F-4D97-AF65-F5344CB8AC3E}">
        <p14:creationId xmlns:p14="http://schemas.microsoft.com/office/powerpoint/2010/main" val="21342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STSYSTEM TSHAPPY">
  <a:themeElements>
    <a:clrScheme name="JUSTSYSTEM TSHAP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USTSYSTEM TSHAPPY">
      <a:majorFont>
        <a:latin typeface="AR P丸ゴシック体E"/>
        <a:ea typeface="ＭＳ ゴシック"/>
        <a:cs typeface=""/>
      </a:majorFont>
      <a:minorFont>
        <a:latin typeface="AR P丸ゴシック体E"/>
        <a:ea typeface="ＭＳ 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3B9"/>
        </a:solidFill>
        <a:ln w="12700">
          <a:solidFill>
            <a:schemeClr val="tx1"/>
          </a:solidFill>
        </a:ln>
      </a:spPr>
      <a:bodyPr lIns="0" tIns="0" rIns="0" bIns="0"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solidFill>
          <a:srgbClr val="FFF0C1"/>
        </a:solidFill>
        <a:ln w="9525">
          <a:solidFill>
            <a:schemeClr val="tx1"/>
          </a:solidFill>
          <a:miter lim="800000"/>
          <a:headEnd/>
          <a:tailEnd/>
        </a:ln>
      </a:spPr>
      <a:bodyPr wrap="square" anchor="ctr">
        <a:spAutoFit/>
      </a:bodyPr>
      <a:lstStyle>
        <a:defPPr algn="ctr">
          <a:defRPr sz="2800" dirty="0" smtClean="0"/>
        </a:defPPr>
      </a:lstStyle>
    </a:txDef>
  </a:objectDefaults>
  <a:extraClrSchemeLst>
    <a:extraClrScheme>
      <a:clrScheme name="JUSTSYSTEM TSHAP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SYSTEM TSHAPPY 2">
        <a:dk1>
          <a:srgbClr val="000000"/>
        </a:dk1>
        <a:lt1>
          <a:srgbClr val="FFFFFF"/>
        </a:lt1>
        <a:dk2>
          <a:srgbClr val="000000"/>
        </a:dk2>
        <a:lt2>
          <a:srgbClr val="60606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SYSTEM TSHAPP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SYSTEM TSHAPP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SYSTEM TSHAPP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SYSTEM TSHAPP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STSYSTEM TSHAPP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STSYSTEM TSHAPP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STSYSTEM TSHAPP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STSYSTEM TSHAPP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STSYSTEM TSHAPP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STSYSTEM TSHAPP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</TotalTime>
  <Pages>0</Pages>
  <Words>618</Words>
  <Application>Microsoft Office PowerPoint</Application>
  <PresentationFormat>ユーザー設定</PresentationFormat>
  <Paragraphs>168</Paragraphs>
  <Slides>34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4" baseType="lpstr">
      <vt:lpstr>AR Pゴシック体S</vt:lpstr>
      <vt:lpstr>AR P丸ゴシック体E</vt:lpstr>
      <vt:lpstr>AR P丸ゴシック体M</vt:lpstr>
      <vt:lpstr>AR P悠々ゴシック体E</vt:lpstr>
      <vt:lpstr>HGP創英角ﾎﾟｯﾌﾟ体</vt:lpstr>
      <vt:lpstr>HG創英角ﾎﾟｯﾌﾟ体</vt:lpstr>
      <vt:lpstr>ＭＳ Ｐゴシック</vt:lpstr>
      <vt:lpstr>ＭＳ ゴシック</vt:lpstr>
      <vt:lpstr>Calibri</vt:lpstr>
      <vt:lpstr>JUSTSYSTEM TSHAPPY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情報モラル</dc:title>
  <dc:creator>cell</dc:creator>
  <cp:lastModifiedBy>Administrator</cp:lastModifiedBy>
  <cp:revision>152</cp:revision>
  <cp:lastPrinted>1601-01-01T00:00:00Z</cp:lastPrinted>
  <dcterms:created xsi:type="dcterms:W3CDTF">1601-01-01T00:00:00Z</dcterms:created>
  <dcterms:modified xsi:type="dcterms:W3CDTF">2018-01-30T03:01:00Z</dcterms:modified>
</cp:coreProperties>
</file>