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63" r:id="rId4"/>
    <p:sldId id="272" r:id="rId5"/>
    <p:sldId id="273" r:id="rId6"/>
    <p:sldId id="269" r:id="rId7"/>
    <p:sldId id="274" r:id="rId8"/>
    <p:sldId id="262" r:id="rId9"/>
    <p:sldId id="275" r:id="rId10"/>
    <p:sldId id="277" r:id="rId11"/>
    <p:sldId id="278" r:id="rId12"/>
    <p:sldId id="276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81"/>
    <a:srgbClr val="FF9FBF"/>
    <a:srgbClr val="9CFF7D"/>
    <a:srgbClr val="33CAFF"/>
    <a:srgbClr val="FF6699"/>
    <a:srgbClr val="FFFF43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41" d="100"/>
          <a:sy n="41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59559B3-12D6-42DF-82EB-B9C72210D575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2AB907-E37A-4983-964A-3A0CFC31EB9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効果音：</a:t>
            </a:r>
            <a:r>
              <a:rPr lang="en-US" altLang="ja-JP" smtClean="0"/>
              <a:t>TAM Music Factory</a:t>
            </a:r>
            <a:r>
              <a:rPr lang="ja-JP" altLang="en-US" smtClean="0"/>
              <a:t>　</a:t>
            </a:r>
            <a:r>
              <a:rPr lang="en-US" altLang="ja-JP" smtClean="0"/>
              <a:t>http://www.tam-music.com/</a:t>
            </a:r>
            <a:endParaRPr lang="ja-JP" altLang="en-US" smtClean="0"/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3BBA70C-69E1-42A8-8A70-CCD5566B7F94}" type="slidenum">
              <a:rPr lang="ja-JP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効果音：</a:t>
            </a:r>
            <a:r>
              <a:rPr lang="en-US" altLang="ja-JP" smtClean="0"/>
              <a:t>WEB WAVE LIB </a:t>
            </a:r>
            <a:r>
              <a:rPr lang="ja-JP" altLang="en-US" smtClean="0"/>
              <a:t>音と声の</a:t>
            </a:r>
            <a:r>
              <a:rPr lang="en-US" altLang="ja-JP" smtClean="0"/>
              <a:t>OnLine</a:t>
            </a:r>
            <a:r>
              <a:rPr lang="ja-JP" altLang="en-US" smtClean="0"/>
              <a:t>素材集　</a:t>
            </a:r>
            <a:r>
              <a:rPr lang="en-US" altLang="ja-JP" smtClean="0"/>
              <a:t>http://www.s-t-t.com/wwl/</a:t>
            </a:r>
            <a:endParaRPr lang="ja-JP" altLang="en-US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C96933-D46C-49E3-BC51-D3ED11119CCC}" type="slidenum">
              <a:rPr lang="ja-JP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効果音：</a:t>
            </a:r>
            <a:r>
              <a:rPr lang="en-US" altLang="ja-JP" smtClean="0"/>
              <a:t>WEB WAVE LIB </a:t>
            </a:r>
            <a:r>
              <a:rPr lang="ja-JP" altLang="en-US" smtClean="0"/>
              <a:t>音と声の</a:t>
            </a:r>
            <a:r>
              <a:rPr lang="en-US" altLang="ja-JP" smtClean="0"/>
              <a:t>OnLine</a:t>
            </a:r>
            <a:r>
              <a:rPr lang="ja-JP" altLang="en-US" smtClean="0"/>
              <a:t>素材集　</a:t>
            </a:r>
            <a:r>
              <a:rPr lang="en-US" altLang="ja-JP" smtClean="0"/>
              <a:t>http://www.s-t-t.com/wwl/</a:t>
            </a:r>
            <a:endParaRPr lang="ja-JP" altLang="en-US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08FC50-F635-47C7-8B89-AE338C340801}" type="slidenum">
              <a:rPr lang="ja-JP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C2C4-781F-494B-8099-5A35EDCAACCD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3109F-363F-42A4-B9CF-F642873E3C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128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3DB5-852E-43E6-A754-1368FA8DB91A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A770-8C05-4CC3-A113-5AC6CC69EA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057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D443-34E9-4BA9-BB15-3FD2D6424CCB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295D7-1BFA-46F8-9716-981908F6F8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765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ABC1-317E-4052-960D-AC01E9A32307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57D9B-AF5A-45E4-A2E9-EB403E43FF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1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F7C2-FEA9-4047-BE58-EC3D1F987323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B9A4C-69DB-4060-B7AD-63B6DCCF1B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30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F0A5-92FA-43D6-B506-5C18487B42CD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7ECB7-E7CB-4C73-A669-28A7A200AB5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48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4C42-CB98-49E4-AAAD-1B2EF4526ACE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8F69E-2FA3-43A3-AFF4-15DD32F8DF2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03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E5C2-3821-4F7D-B147-E1B37F98ED73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1319B-0A4D-446D-A943-95F0A7D5F9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5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DD86-0D3D-4BC4-B6B5-5FCD22894FB2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81BA-5ED7-40B2-B3B0-9D91C3C849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767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7D30-285B-4A02-8511-FDCEDE80A1AA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9F4F-6584-418C-BFAD-0465914734A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65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143B-67E1-42C4-AF25-E24510A4ECDB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0EAC2-3A46-4FD3-A2CF-0117AFFD12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232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CAB5E5-9A6D-4031-9667-1C508C75407A}" type="datetimeFigureOut">
              <a:rPr lang="ja-JP" altLang="en-US"/>
              <a:pPr>
                <a:defRPr/>
              </a:pPr>
              <a:t>2020/11/12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A8519E-4DAD-4D64-BEBA-CA9A4E55983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2581275"/>
          </a:xfrm>
        </p:spPr>
        <p:txBody>
          <a:bodyPr/>
          <a:lstStyle/>
          <a:p>
            <a:r>
              <a:rPr lang="ja-JP" altLang="en-US" sz="6000" smtClean="0"/>
              <a:t>ホームポジションで</a:t>
            </a:r>
            <a:r>
              <a:rPr lang="en-US" altLang="ja-JP" sz="6000" smtClean="0"/>
              <a:t/>
            </a:r>
            <a:br>
              <a:rPr lang="en-US" altLang="ja-JP" sz="6000" smtClean="0"/>
            </a:br>
            <a:r>
              <a:rPr lang="ja-JP" altLang="en-US" sz="6000" smtClean="0"/>
              <a:t>文字を打とう</a:t>
            </a:r>
          </a:p>
        </p:txBody>
      </p:sp>
      <p:pic>
        <p:nvPicPr>
          <p:cNvPr id="2051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855913"/>
            <a:ext cx="3810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43250" y="4500563"/>
            <a:ext cx="1571625" cy="500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715250" y="2762250"/>
            <a:ext cx="1214438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29563" y="3143250"/>
            <a:ext cx="1000125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69" name="テキスト ボックス 11"/>
          <p:cNvSpPr txBox="1">
            <a:spLocks noChangeArrowheads="1"/>
          </p:cNvSpPr>
          <p:nvPr/>
        </p:nvSpPr>
        <p:spPr bwMode="auto">
          <a:xfrm>
            <a:off x="8001000" y="2740025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Enter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grpSp>
        <p:nvGrpSpPr>
          <p:cNvPr id="11270" name="グループ化 30"/>
          <p:cNvGrpSpPr>
            <a:grpSpLocks/>
          </p:cNvGrpSpPr>
          <p:nvPr/>
        </p:nvGrpSpPr>
        <p:grpSpPr bwMode="auto">
          <a:xfrm>
            <a:off x="7929563" y="3048000"/>
            <a:ext cx="571500" cy="142875"/>
            <a:chOff x="7429520" y="2643183"/>
            <a:chExt cx="571504" cy="142876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7429520" y="2784472"/>
              <a:ext cx="5715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7920854" y="2713827"/>
              <a:ext cx="142876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正方形/長方形 7"/>
          <p:cNvSpPr/>
          <p:nvPr/>
        </p:nvSpPr>
        <p:spPr>
          <a:xfrm>
            <a:off x="8072438" y="2143125"/>
            <a:ext cx="857250" cy="547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72" name="テキスト ボックス 29"/>
          <p:cNvSpPr txBox="1">
            <a:spLocks noChangeArrowheads="1"/>
          </p:cNvSpPr>
          <p:nvPr/>
        </p:nvSpPr>
        <p:spPr bwMode="auto">
          <a:xfrm>
            <a:off x="8072438" y="2198688"/>
            <a:ext cx="857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Back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Space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43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572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6000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429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857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286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714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143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571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000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28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7358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786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215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5643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072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4500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929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357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786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2214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643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143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572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000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429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8577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4286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714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3143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571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2000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428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7500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6929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57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5786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5214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643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071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500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2928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2357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785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715250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142875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1071563" y="3357563"/>
            <a:ext cx="500062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857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1214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642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142875" y="3357563"/>
            <a:ext cx="85725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142875" y="2786063"/>
            <a:ext cx="6429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142875" y="2214563"/>
            <a:ext cx="42862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786313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5429250" y="4500563"/>
            <a:ext cx="500063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600075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64293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685800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2428875" y="4500563"/>
            <a:ext cx="64293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785938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1214438" y="4500563"/>
            <a:ext cx="500062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571500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428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7286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7858125" y="4500563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78581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8429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142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642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143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1643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21431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27146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321468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3714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4214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4857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>
          <a:xfrm>
            <a:off x="5357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5857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6357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7000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7500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9" name="正方形/長方形 138"/>
          <p:cNvSpPr/>
          <p:nvPr/>
        </p:nvSpPr>
        <p:spPr>
          <a:xfrm>
            <a:off x="8001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8501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3" name="テキスト ボックス 102"/>
          <p:cNvSpPr txBox="1">
            <a:spLocks noChangeArrowheads="1"/>
          </p:cNvSpPr>
          <p:nvPr/>
        </p:nvSpPr>
        <p:spPr bwMode="auto">
          <a:xfrm>
            <a:off x="30718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あ</a:t>
            </a:r>
          </a:p>
        </p:txBody>
      </p:sp>
      <p:sp>
        <p:nvSpPr>
          <p:cNvPr id="104" name="テキスト ボックス 103"/>
          <p:cNvSpPr txBox="1">
            <a:spLocks noChangeArrowheads="1"/>
          </p:cNvSpPr>
          <p:nvPr/>
        </p:nvSpPr>
        <p:spPr bwMode="auto">
          <a:xfrm>
            <a:off x="36433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い</a:t>
            </a:r>
          </a:p>
        </p:txBody>
      </p:sp>
      <p:sp>
        <p:nvSpPr>
          <p:cNvPr id="105" name="テキスト ボックス 104"/>
          <p:cNvSpPr txBox="1">
            <a:spLocks noChangeArrowheads="1"/>
          </p:cNvSpPr>
          <p:nvPr/>
        </p:nvSpPr>
        <p:spPr bwMode="auto">
          <a:xfrm>
            <a:off x="4286250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う</a:t>
            </a:r>
          </a:p>
        </p:txBody>
      </p:sp>
      <p:sp>
        <p:nvSpPr>
          <p:cNvPr id="125" name="テキスト ボックス 124"/>
          <p:cNvSpPr txBox="1">
            <a:spLocks noChangeArrowheads="1"/>
          </p:cNvSpPr>
          <p:nvPr/>
        </p:nvSpPr>
        <p:spPr bwMode="auto">
          <a:xfrm>
            <a:off x="4929188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え</a:t>
            </a:r>
          </a:p>
        </p:txBody>
      </p:sp>
      <p:sp>
        <p:nvSpPr>
          <p:cNvPr id="141" name="テキスト ボックス 140"/>
          <p:cNvSpPr txBox="1">
            <a:spLocks noChangeArrowheads="1"/>
          </p:cNvSpPr>
          <p:nvPr/>
        </p:nvSpPr>
        <p:spPr bwMode="auto">
          <a:xfrm>
            <a:off x="5572125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お</a:t>
            </a:r>
          </a:p>
        </p:txBody>
      </p:sp>
      <p:sp>
        <p:nvSpPr>
          <p:cNvPr id="11362" name="テキスト ボックス 141"/>
          <p:cNvSpPr txBox="1">
            <a:spLocks noChangeArrowheads="1"/>
          </p:cNvSpPr>
          <p:nvPr/>
        </p:nvSpPr>
        <p:spPr bwMode="auto">
          <a:xfrm>
            <a:off x="1820863" y="339725"/>
            <a:ext cx="614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もう一度やってみよう！</a:t>
            </a:r>
          </a:p>
        </p:txBody>
      </p:sp>
      <p:sp>
        <p:nvSpPr>
          <p:cNvPr id="11363" name="テキスト ボックス 143"/>
          <p:cNvSpPr txBox="1">
            <a:spLocks noChangeArrowheads="1"/>
          </p:cNvSpPr>
          <p:nvPr/>
        </p:nvSpPr>
        <p:spPr bwMode="auto">
          <a:xfrm>
            <a:off x="1071563" y="3357563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Ａ</a:t>
            </a:r>
          </a:p>
        </p:txBody>
      </p:sp>
      <p:sp>
        <p:nvSpPr>
          <p:cNvPr id="11364" name="テキスト ボックス 145"/>
          <p:cNvSpPr txBox="1">
            <a:spLocks noChangeArrowheads="1"/>
          </p:cNvSpPr>
          <p:nvPr/>
        </p:nvSpPr>
        <p:spPr bwMode="auto">
          <a:xfrm>
            <a:off x="48577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Ｉ</a:t>
            </a:r>
          </a:p>
        </p:txBody>
      </p:sp>
      <p:sp>
        <p:nvSpPr>
          <p:cNvPr id="11365" name="テキスト ボックス 146"/>
          <p:cNvSpPr txBox="1">
            <a:spLocks noChangeArrowheads="1"/>
          </p:cNvSpPr>
          <p:nvPr/>
        </p:nvSpPr>
        <p:spPr bwMode="auto">
          <a:xfrm>
            <a:off x="4286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Ｕ</a:t>
            </a:r>
          </a:p>
        </p:txBody>
      </p:sp>
      <p:sp>
        <p:nvSpPr>
          <p:cNvPr id="11366" name="テキスト ボックス 147"/>
          <p:cNvSpPr txBox="1">
            <a:spLocks noChangeArrowheads="1"/>
          </p:cNvSpPr>
          <p:nvPr/>
        </p:nvSpPr>
        <p:spPr bwMode="auto">
          <a:xfrm>
            <a:off x="2000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Ｅ</a:t>
            </a:r>
          </a:p>
        </p:txBody>
      </p:sp>
      <p:sp>
        <p:nvSpPr>
          <p:cNvPr id="11367" name="テキスト ボックス 148"/>
          <p:cNvSpPr txBox="1">
            <a:spLocks noChangeArrowheads="1"/>
          </p:cNvSpPr>
          <p:nvPr/>
        </p:nvSpPr>
        <p:spPr bwMode="auto">
          <a:xfrm>
            <a:off x="5429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Ｏ</a:t>
            </a:r>
          </a:p>
        </p:txBody>
      </p:sp>
      <p:sp>
        <p:nvSpPr>
          <p:cNvPr id="143" name="テキスト ボックス 142"/>
          <p:cNvSpPr txBox="1">
            <a:spLocks noChangeArrowheads="1"/>
          </p:cNvSpPr>
          <p:nvPr/>
        </p:nvSpPr>
        <p:spPr bwMode="auto">
          <a:xfrm>
            <a:off x="30718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あ</a:t>
            </a:r>
          </a:p>
        </p:txBody>
      </p:sp>
      <p:sp>
        <p:nvSpPr>
          <p:cNvPr id="144" name="テキスト ボックス 143"/>
          <p:cNvSpPr txBox="1">
            <a:spLocks noChangeArrowheads="1"/>
          </p:cNvSpPr>
          <p:nvPr/>
        </p:nvSpPr>
        <p:spPr bwMode="auto">
          <a:xfrm>
            <a:off x="36433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い</a:t>
            </a:r>
          </a:p>
        </p:txBody>
      </p:sp>
      <p:sp>
        <p:nvSpPr>
          <p:cNvPr id="145" name="テキスト ボックス 144"/>
          <p:cNvSpPr txBox="1">
            <a:spLocks noChangeArrowheads="1"/>
          </p:cNvSpPr>
          <p:nvPr/>
        </p:nvSpPr>
        <p:spPr bwMode="auto">
          <a:xfrm>
            <a:off x="4286250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う</a:t>
            </a:r>
          </a:p>
        </p:txBody>
      </p:sp>
      <p:sp>
        <p:nvSpPr>
          <p:cNvPr id="146" name="テキスト ボックス 145"/>
          <p:cNvSpPr txBox="1">
            <a:spLocks noChangeArrowheads="1"/>
          </p:cNvSpPr>
          <p:nvPr/>
        </p:nvSpPr>
        <p:spPr bwMode="auto">
          <a:xfrm>
            <a:off x="4929188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え</a:t>
            </a:r>
          </a:p>
        </p:txBody>
      </p:sp>
      <p:sp>
        <p:nvSpPr>
          <p:cNvPr id="147" name="テキスト ボックス 146"/>
          <p:cNvSpPr txBox="1">
            <a:spLocks noChangeArrowheads="1"/>
          </p:cNvSpPr>
          <p:nvPr/>
        </p:nvSpPr>
        <p:spPr bwMode="auto">
          <a:xfrm>
            <a:off x="5572125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yboardD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yboardD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7" grpId="0" animBg="1"/>
      <p:bldP spid="78" grpId="0" animBg="1"/>
      <p:bldP spid="79" grpId="0" animBg="1"/>
      <p:bldP spid="83" grpId="0" animBg="1"/>
      <p:bldP spid="99" grpId="0" animBg="1"/>
      <p:bldP spid="103" grpId="0"/>
      <p:bldP spid="103" grpId="1"/>
      <p:bldP spid="104" grpId="0"/>
      <p:bldP spid="104" grpId="1"/>
      <p:bldP spid="105" grpId="0"/>
      <p:bldP spid="105" grpId="1"/>
      <p:bldP spid="125" grpId="0"/>
      <p:bldP spid="125" grpId="1"/>
      <p:bldP spid="141" grpId="0"/>
      <p:bldP spid="141" grpId="1"/>
      <p:bldP spid="143" grpId="0"/>
      <p:bldP spid="144" grpId="0"/>
      <p:bldP spid="145" grpId="0"/>
      <p:bldP spid="146" grpId="0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2581275"/>
          </a:xfrm>
        </p:spPr>
        <p:txBody>
          <a:bodyPr/>
          <a:lstStyle/>
          <a:p>
            <a:r>
              <a:rPr lang="ja-JP" altLang="en-US" sz="6000" smtClean="0"/>
              <a:t>大事なキーを</a:t>
            </a:r>
            <a:r>
              <a:rPr lang="en-US" altLang="ja-JP" sz="6000" smtClean="0"/>
              <a:t/>
            </a:r>
            <a:br>
              <a:rPr lang="en-US" altLang="ja-JP" sz="6000" smtClean="0"/>
            </a:br>
            <a:r>
              <a:rPr lang="ja-JP" altLang="en-US" sz="6000" smtClean="0"/>
              <a:t>覚えよう！</a:t>
            </a:r>
          </a:p>
        </p:txBody>
      </p:sp>
      <p:pic>
        <p:nvPicPr>
          <p:cNvPr id="12291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855913"/>
            <a:ext cx="3810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12887"/>
          </a:xfrm>
        </p:spPr>
        <p:txBody>
          <a:bodyPr/>
          <a:lstStyle/>
          <a:p>
            <a:r>
              <a:rPr lang="ja-JP" altLang="en-US" smtClean="0"/>
              <a:t>大切なキー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【</a:t>
            </a:r>
            <a:r>
              <a:rPr lang="ja-JP" altLang="en-US" smtClean="0"/>
              <a:t>４つ</a:t>
            </a:r>
            <a:r>
              <a:rPr lang="en-US" altLang="ja-JP" smtClean="0"/>
              <a:t>】</a:t>
            </a:r>
            <a:r>
              <a:rPr lang="ja-JP" altLang="en-US" smtClean="0"/>
              <a:t>あります！</a:t>
            </a:r>
          </a:p>
        </p:txBody>
      </p:sp>
      <p:pic>
        <p:nvPicPr>
          <p:cNvPr id="13315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997200"/>
            <a:ext cx="8483600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573463"/>
            <a:ext cx="7981950" cy="2303462"/>
          </a:xfrm>
        </p:spPr>
      </p:pic>
      <p:sp>
        <p:nvSpPr>
          <p:cNvPr id="3" name="正方形/長方形 2"/>
          <p:cNvSpPr/>
          <p:nvPr/>
        </p:nvSpPr>
        <p:spPr>
          <a:xfrm>
            <a:off x="684213" y="3573463"/>
            <a:ext cx="576262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434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573213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テキスト ボックス 5"/>
          <p:cNvSpPr txBox="1">
            <a:spLocks noChangeArrowheads="1"/>
          </p:cNvSpPr>
          <p:nvPr/>
        </p:nvSpPr>
        <p:spPr bwMode="auto">
          <a:xfrm>
            <a:off x="1298575" y="1706563"/>
            <a:ext cx="25177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asa</a:t>
            </a:r>
            <a:endParaRPr lang="ja-JP" altLang="en-US"/>
          </a:p>
        </p:txBody>
      </p:sp>
      <p:pic>
        <p:nvPicPr>
          <p:cNvPr id="14342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2486025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テキスト ボックス 11"/>
          <p:cNvSpPr txBox="1">
            <a:spLocks noChangeArrowheads="1"/>
          </p:cNvSpPr>
          <p:nvPr/>
        </p:nvSpPr>
        <p:spPr bwMode="auto">
          <a:xfrm>
            <a:off x="1371600" y="2625725"/>
            <a:ext cx="251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あさ</a:t>
            </a:r>
          </a:p>
        </p:txBody>
      </p:sp>
      <p:pic>
        <p:nvPicPr>
          <p:cNvPr id="14344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3850"/>
            <a:ext cx="15700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ドーナツ 9"/>
          <p:cNvSpPr/>
          <p:nvPr/>
        </p:nvSpPr>
        <p:spPr>
          <a:xfrm>
            <a:off x="415925" y="2513013"/>
            <a:ext cx="763588" cy="7064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乗算記号 12"/>
          <p:cNvSpPr/>
          <p:nvPr/>
        </p:nvSpPr>
        <p:spPr>
          <a:xfrm>
            <a:off x="214313" y="1412875"/>
            <a:ext cx="1195387" cy="102711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9925" y="323850"/>
            <a:ext cx="6278563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Arial" charset="0"/>
                <a:ea typeface="ＭＳ Ｐゴシック" charset="-128"/>
              </a:rPr>
              <a:t>①ローマ字入力にしたい！</a:t>
            </a:r>
            <a:endParaRPr lang="en-US" altLang="ja-JP" sz="40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651500" y="1182688"/>
            <a:ext cx="649288" cy="85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76838" y="2097088"/>
            <a:ext cx="2965450" cy="1322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半角･全角キー</a:t>
            </a:r>
            <a:endParaRPr lang="en-US" altLang="ja-JP" sz="4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3624263"/>
            <a:ext cx="8056562" cy="2325687"/>
          </a:xfrm>
        </p:spPr>
      </p:pic>
      <p:sp>
        <p:nvSpPr>
          <p:cNvPr id="3" name="正方形/長方形 2"/>
          <p:cNvSpPr/>
          <p:nvPr/>
        </p:nvSpPr>
        <p:spPr>
          <a:xfrm>
            <a:off x="2843213" y="5949950"/>
            <a:ext cx="2160587" cy="431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536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95400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テキスト ボックス 5"/>
          <p:cNvSpPr txBox="1">
            <a:spLocks noChangeArrowheads="1"/>
          </p:cNvSpPr>
          <p:nvPr/>
        </p:nvSpPr>
        <p:spPr bwMode="auto">
          <a:xfrm>
            <a:off x="684213" y="142716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あさ</a:t>
            </a:r>
          </a:p>
        </p:txBody>
      </p:sp>
      <p:pic>
        <p:nvPicPr>
          <p:cNvPr id="15366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486025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テキスト ボックス 11"/>
          <p:cNvSpPr txBox="1">
            <a:spLocks noChangeArrowheads="1"/>
          </p:cNvSpPr>
          <p:nvPr/>
        </p:nvSpPr>
        <p:spPr bwMode="auto">
          <a:xfrm>
            <a:off x="741363" y="2625725"/>
            <a:ext cx="25177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朝</a:t>
            </a:r>
            <a:endParaRPr lang="en-US" altLang="ja-JP"/>
          </a:p>
          <a:p>
            <a:pPr eaLnBrk="1" hangingPunct="1"/>
            <a:r>
              <a:rPr lang="ja-JP" altLang="en-US"/>
              <a:t>麻</a:t>
            </a:r>
            <a:endParaRPr lang="en-US" altLang="ja-JP"/>
          </a:p>
          <a:p>
            <a:pPr eaLnBrk="1" hangingPunct="1"/>
            <a:r>
              <a:rPr lang="ja-JP" altLang="en-US"/>
              <a:t>安佐</a:t>
            </a:r>
            <a:r>
              <a:rPr lang="en-US" altLang="ja-JP"/>
              <a:t>…</a:t>
            </a:r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9925" y="323850"/>
            <a:ext cx="6278563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Arial" charset="0"/>
                <a:ea typeface="ＭＳ Ｐゴシック" charset="-128"/>
              </a:rPr>
              <a:t>②打った字を漢字にしたい</a:t>
            </a:r>
            <a:endParaRPr lang="en-US" altLang="ja-JP" sz="40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651500" y="1182688"/>
            <a:ext cx="649288" cy="85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18063" y="2097088"/>
            <a:ext cx="2417762" cy="1322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スペースキー</a:t>
            </a:r>
            <a:endParaRPr lang="en-US" altLang="ja-JP" sz="4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901825" y="1943100"/>
            <a:ext cx="552450" cy="6921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537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275"/>
            <a:ext cx="21891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3624263"/>
            <a:ext cx="8056562" cy="2325687"/>
          </a:xfrm>
        </p:spPr>
      </p:pic>
      <p:sp>
        <p:nvSpPr>
          <p:cNvPr id="3" name="正方形/長方形 2"/>
          <p:cNvSpPr/>
          <p:nvPr/>
        </p:nvSpPr>
        <p:spPr>
          <a:xfrm>
            <a:off x="7956550" y="4219575"/>
            <a:ext cx="854075" cy="11509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6388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95400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486025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84213" y="1412875"/>
            <a:ext cx="25177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朝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dirty="0">
                <a:latin typeface="Arial" charset="0"/>
                <a:ea typeface="ＭＳ Ｐゴシック" charset="-128"/>
              </a:rPr>
              <a:t>麻</a:t>
            </a:r>
            <a:endParaRPr lang="en-US" altLang="ja-JP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dirty="0">
                <a:latin typeface="Arial" charset="0"/>
                <a:ea typeface="ＭＳ Ｐゴシック" charset="-128"/>
              </a:rPr>
              <a:t>安佐</a:t>
            </a:r>
            <a:r>
              <a:rPr lang="en-US" altLang="ja-JP" dirty="0">
                <a:latin typeface="Arial" charset="0"/>
                <a:ea typeface="ＭＳ Ｐゴシック" charset="-128"/>
              </a:rPr>
              <a:t>…</a:t>
            </a: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9925" y="323850"/>
            <a:ext cx="6278563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Arial" charset="0"/>
                <a:ea typeface="ＭＳ Ｐゴシック" charset="-128"/>
              </a:rPr>
              <a:t>③漢字を決めたい！</a:t>
            </a:r>
            <a:endParaRPr lang="en-US" altLang="ja-JP" sz="40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651500" y="1182688"/>
            <a:ext cx="649288" cy="85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18063" y="2097088"/>
            <a:ext cx="2417762" cy="1322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エンターキー</a:t>
            </a:r>
            <a:endParaRPr lang="en-US" altLang="ja-JP" sz="4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901825" y="1943100"/>
            <a:ext cx="552450" cy="6921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639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79400"/>
            <a:ext cx="21986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テキスト ボックス 5"/>
          <p:cNvSpPr txBox="1">
            <a:spLocks noChangeArrowheads="1"/>
          </p:cNvSpPr>
          <p:nvPr/>
        </p:nvSpPr>
        <p:spPr bwMode="auto">
          <a:xfrm>
            <a:off x="684213" y="2635250"/>
            <a:ext cx="251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3624263"/>
            <a:ext cx="8056562" cy="2325687"/>
          </a:xfrm>
        </p:spPr>
      </p:pic>
      <p:sp>
        <p:nvSpPr>
          <p:cNvPr id="3" name="正方形/長方形 2"/>
          <p:cNvSpPr/>
          <p:nvPr/>
        </p:nvSpPr>
        <p:spPr>
          <a:xfrm>
            <a:off x="8243888" y="3643313"/>
            <a:ext cx="576262" cy="5762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7412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95400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486025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テキスト ボックス 11"/>
          <p:cNvSpPr txBox="1">
            <a:spLocks noChangeArrowheads="1"/>
          </p:cNvSpPr>
          <p:nvPr/>
        </p:nvSpPr>
        <p:spPr bwMode="auto">
          <a:xfrm>
            <a:off x="684213" y="1412875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あささ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9925" y="323850"/>
            <a:ext cx="6278563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Arial" charset="0"/>
                <a:ea typeface="ＭＳ Ｐゴシック" charset="-128"/>
              </a:rPr>
              <a:t>④　字をまちがえちゃった！</a:t>
            </a:r>
            <a:endParaRPr lang="en-US" altLang="ja-JP" sz="40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651500" y="1182688"/>
            <a:ext cx="649288" cy="85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3438" y="2097088"/>
            <a:ext cx="3457575" cy="1322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バックスペースキー</a:t>
            </a:r>
            <a:endParaRPr lang="en-US" altLang="ja-JP" sz="4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901825" y="1943100"/>
            <a:ext cx="552450" cy="6921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19" name="テキスト ボックス 5"/>
          <p:cNvSpPr txBox="1">
            <a:spLocks noChangeArrowheads="1"/>
          </p:cNvSpPr>
          <p:nvPr/>
        </p:nvSpPr>
        <p:spPr bwMode="auto">
          <a:xfrm>
            <a:off x="684213" y="2635250"/>
            <a:ext cx="251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あさ</a:t>
            </a:r>
          </a:p>
        </p:txBody>
      </p:sp>
      <p:pic>
        <p:nvPicPr>
          <p:cNvPr id="17420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61925"/>
            <a:ext cx="181133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52525"/>
          </a:xfrm>
        </p:spPr>
        <p:txBody>
          <a:bodyPr/>
          <a:lstStyle/>
          <a:p>
            <a:r>
              <a:rPr lang="ja-JP" altLang="en-US" smtClean="0"/>
              <a:t>４つの大切なキー</a:t>
            </a:r>
          </a:p>
        </p:txBody>
      </p:sp>
      <p:pic>
        <p:nvPicPr>
          <p:cNvPr id="18435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349500"/>
            <a:ext cx="7981950" cy="2303463"/>
          </a:xfrm>
        </p:spPr>
      </p:pic>
      <p:sp>
        <p:nvSpPr>
          <p:cNvPr id="3" name="正方形/長方形 2"/>
          <p:cNvSpPr/>
          <p:nvPr/>
        </p:nvSpPr>
        <p:spPr>
          <a:xfrm>
            <a:off x="684213" y="2349500"/>
            <a:ext cx="576262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47950" y="4581525"/>
            <a:ext cx="2355850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812088" y="2965450"/>
            <a:ext cx="863600" cy="11112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086725" y="2349500"/>
            <a:ext cx="576263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2581275"/>
          </a:xfrm>
        </p:spPr>
        <p:txBody>
          <a:bodyPr/>
          <a:lstStyle/>
          <a:p>
            <a:r>
              <a:rPr lang="ja-JP" altLang="en-US" sz="6000" smtClean="0"/>
              <a:t>やればやるほど</a:t>
            </a:r>
            <a:r>
              <a:rPr lang="en-US" altLang="ja-JP" sz="6000" smtClean="0"/>
              <a:t/>
            </a:r>
            <a:br>
              <a:rPr lang="en-US" altLang="ja-JP" sz="6000" smtClean="0"/>
            </a:br>
            <a:r>
              <a:rPr lang="ja-JP" altLang="en-US" sz="6000" smtClean="0"/>
              <a:t>上手になるよ！</a:t>
            </a:r>
          </a:p>
        </p:txBody>
      </p:sp>
      <p:pic>
        <p:nvPicPr>
          <p:cNvPr id="19459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4084638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773363"/>
            <a:ext cx="4170362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ja-JP" altLang="en-US" smtClean="0"/>
              <a:t>ホームポジションに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指をおいてみよう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smtClean="0"/>
          </a:p>
        </p:txBody>
      </p:sp>
      <p:pic>
        <p:nvPicPr>
          <p:cNvPr id="3075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349500"/>
            <a:ext cx="7981950" cy="2303463"/>
          </a:xfrm>
        </p:spPr>
      </p:pic>
      <p:sp>
        <p:nvSpPr>
          <p:cNvPr id="3" name="正方形/長方形 2"/>
          <p:cNvSpPr/>
          <p:nvPr/>
        </p:nvSpPr>
        <p:spPr>
          <a:xfrm>
            <a:off x="3203575" y="3429000"/>
            <a:ext cx="576263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787900" y="3443288"/>
            <a:ext cx="576263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78" name="タイトル 1"/>
          <p:cNvSpPr txBox="1">
            <a:spLocks/>
          </p:cNvSpPr>
          <p:nvPr/>
        </p:nvSpPr>
        <p:spPr bwMode="auto">
          <a:xfrm>
            <a:off x="609600" y="51577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3600"/>
              <a:t>左手ひとさしゆび・右手ひとさしゆび</a:t>
            </a:r>
            <a:endParaRPr lang="ja-JP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43250" y="4500563"/>
            <a:ext cx="1571625" cy="500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715250" y="2762250"/>
            <a:ext cx="1214438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29563" y="3143250"/>
            <a:ext cx="1000125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01" name="テキスト ボックス 11"/>
          <p:cNvSpPr txBox="1">
            <a:spLocks noChangeArrowheads="1"/>
          </p:cNvSpPr>
          <p:nvPr/>
        </p:nvSpPr>
        <p:spPr bwMode="auto">
          <a:xfrm>
            <a:off x="8001000" y="2740025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Enter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grpSp>
        <p:nvGrpSpPr>
          <p:cNvPr id="4102" name="グループ化 30"/>
          <p:cNvGrpSpPr>
            <a:grpSpLocks/>
          </p:cNvGrpSpPr>
          <p:nvPr/>
        </p:nvGrpSpPr>
        <p:grpSpPr bwMode="auto">
          <a:xfrm>
            <a:off x="7929563" y="3048000"/>
            <a:ext cx="571500" cy="142875"/>
            <a:chOff x="7429520" y="2643183"/>
            <a:chExt cx="571504" cy="142876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7429520" y="2784472"/>
              <a:ext cx="5715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7920854" y="2713827"/>
              <a:ext cx="142876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正方形/長方形 7"/>
          <p:cNvSpPr/>
          <p:nvPr/>
        </p:nvSpPr>
        <p:spPr>
          <a:xfrm>
            <a:off x="8072438" y="2143125"/>
            <a:ext cx="857250" cy="547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04" name="テキスト ボックス 29"/>
          <p:cNvSpPr txBox="1">
            <a:spLocks noChangeArrowheads="1"/>
          </p:cNvSpPr>
          <p:nvPr/>
        </p:nvSpPr>
        <p:spPr bwMode="auto">
          <a:xfrm>
            <a:off x="8072438" y="2198688"/>
            <a:ext cx="857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Back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Space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43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572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6000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429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857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286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714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143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571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000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28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7358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786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215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5643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072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4500563" y="3357563"/>
            <a:ext cx="500062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929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357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786063" y="3357563"/>
            <a:ext cx="500062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2214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643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143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572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000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429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857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4286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714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3143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571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2000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428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7500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6929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57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5786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5214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643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071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500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2928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2357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785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715250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142875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1071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857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1214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642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142875" y="3357563"/>
            <a:ext cx="85725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142875" y="2786063"/>
            <a:ext cx="6429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142875" y="2214563"/>
            <a:ext cx="42862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786313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5429250" y="4500563"/>
            <a:ext cx="500063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600075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64293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685800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2428875" y="4500563"/>
            <a:ext cx="64293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785938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1214438" y="4500563"/>
            <a:ext cx="500062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571500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428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7286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7858125" y="4500563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78581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8429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142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642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143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1643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21431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27146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321468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3714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4214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4857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>
          <a:xfrm>
            <a:off x="5357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5857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6357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7000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7500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9" name="正方形/長方形 138"/>
          <p:cNvSpPr/>
          <p:nvPr/>
        </p:nvSpPr>
        <p:spPr>
          <a:xfrm>
            <a:off x="8001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8501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3" name="角丸四角形 102"/>
          <p:cNvSpPr/>
          <p:nvPr/>
        </p:nvSpPr>
        <p:spPr>
          <a:xfrm>
            <a:off x="11430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角丸四角形 103"/>
          <p:cNvSpPr/>
          <p:nvPr/>
        </p:nvSpPr>
        <p:spPr>
          <a:xfrm>
            <a:off x="17145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角丸四角形 104"/>
          <p:cNvSpPr/>
          <p:nvPr/>
        </p:nvSpPr>
        <p:spPr>
          <a:xfrm>
            <a:off x="22860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5" name="角丸四角形 124"/>
          <p:cNvSpPr/>
          <p:nvPr/>
        </p:nvSpPr>
        <p:spPr>
          <a:xfrm>
            <a:off x="28575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1" name="角丸四角形 140"/>
          <p:cNvSpPr/>
          <p:nvPr/>
        </p:nvSpPr>
        <p:spPr>
          <a:xfrm rot="2624889">
            <a:off x="3009900" y="4476750"/>
            <a:ext cx="427038" cy="1231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7" name="角丸四角形 146"/>
          <p:cNvSpPr/>
          <p:nvPr/>
        </p:nvSpPr>
        <p:spPr>
          <a:xfrm rot="5400000">
            <a:off x="1571625" y="4000500"/>
            <a:ext cx="1214438" cy="2071688"/>
          </a:xfrm>
          <a:prstGeom prst="roundRect">
            <a:avLst>
              <a:gd name="adj" fmla="val 312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2" name="角丸四角形 141"/>
          <p:cNvSpPr/>
          <p:nvPr/>
        </p:nvSpPr>
        <p:spPr>
          <a:xfrm flipH="1">
            <a:off x="6294438" y="3571875"/>
            <a:ext cx="357187" cy="14287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3" name="角丸四角形 142"/>
          <p:cNvSpPr/>
          <p:nvPr/>
        </p:nvSpPr>
        <p:spPr>
          <a:xfrm flipH="1">
            <a:off x="5722938" y="3571875"/>
            <a:ext cx="357187" cy="14287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4" name="角丸四角形 143"/>
          <p:cNvSpPr/>
          <p:nvPr/>
        </p:nvSpPr>
        <p:spPr>
          <a:xfrm flipH="1">
            <a:off x="5151438" y="3571875"/>
            <a:ext cx="357187" cy="14287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5" name="角丸四角形 144"/>
          <p:cNvSpPr/>
          <p:nvPr/>
        </p:nvSpPr>
        <p:spPr>
          <a:xfrm flipH="1">
            <a:off x="4579938" y="3571875"/>
            <a:ext cx="357187" cy="14287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6" name="角丸四角形 145"/>
          <p:cNvSpPr/>
          <p:nvPr/>
        </p:nvSpPr>
        <p:spPr>
          <a:xfrm rot="18975111" flipH="1">
            <a:off x="4357688" y="4476750"/>
            <a:ext cx="427037" cy="1231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8" name="角丸四角形 147"/>
          <p:cNvSpPr/>
          <p:nvPr/>
        </p:nvSpPr>
        <p:spPr>
          <a:xfrm rot="16200000" flipH="1">
            <a:off x="5008563" y="4000500"/>
            <a:ext cx="1214438" cy="2071687"/>
          </a:xfrm>
          <a:prstGeom prst="roundRect">
            <a:avLst>
              <a:gd name="adj" fmla="val 312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01" name="テキスト ボックス 102"/>
          <p:cNvSpPr txBox="1">
            <a:spLocks noChangeArrowheads="1"/>
          </p:cNvSpPr>
          <p:nvPr/>
        </p:nvSpPr>
        <p:spPr bwMode="auto">
          <a:xfrm>
            <a:off x="3357563" y="4286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指のおきかた</a:t>
            </a:r>
          </a:p>
        </p:txBody>
      </p:sp>
      <p:sp>
        <p:nvSpPr>
          <p:cNvPr id="150" name="テキスト ボックス 149"/>
          <p:cNvSpPr txBox="1">
            <a:spLocks noChangeArrowheads="1"/>
          </p:cNvSpPr>
          <p:nvPr/>
        </p:nvSpPr>
        <p:spPr bwMode="auto">
          <a:xfrm>
            <a:off x="3000375" y="5214938"/>
            <a:ext cx="2071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スペースキーおやゆび</a:t>
            </a:r>
          </a:p>
        </p:txBody>
      </p:sp>
      <p:sp>
        <p:nvSpPr>
          <p:cNvPr id="151" name="テキスト ボックス 150"/>
          <p:cNvSpPr txBox="1">
            <a:spLocks noChangeArrowheads="1"/>
          </p:cNvSpPr>
          <p:nvPr/>
        </p:nvSpPr>
        <p:spPr bwMode="auto">
          <a:xfrm>
            <a:off x="2308225" y="2217738"/>
            <a:ext cx="3000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「</a:t>
            </a:r>
            <a:r>
              <a:rPr lang="en-US" altLang="ja-JP" sz="2400"/>
              <a:t>F</a:t>
            </a:r>
            <a:r>
              <a:rPr lang="ja-JP" altLang="en-US" sz="2400"/>
              <a:t>（は）」と「</a:t>
            </a:r>
            <a:r>
              <a:rPr lang="en-US" altLang="ja-JP" sz="2400"/>
              <a:t>J </a:t>
            </a:r>
            <a:r>
              <a:rPr lang="ja-JP" altLang="en-US" sz="2400"/>
              <a:t>（ま）」</a:t>
            </a:r>
            <a:endParaRPr lang="en-US" altLang="ja-JP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しるしに人さし指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99" grpId="0" animBg="1"/>
      <p:bldP spid="103" grpId="0" animBg="1"/>
      <p:bldP spid="104" grpId="0" animBg="1"/>
      <p:bldP spid="105" grpId="0" animBg="1"/>
      <p:bldP spid="150" grpId="0"/>
      <p:bldP spid="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気をつけて！</a:t>
            </a:r>
          </a:p>
        </p:txBody>
      </p:sp>
      <p:pic>
        <p:nvPicPr>
          <p:cNvPr id="512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7639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557338"/>
            <a:ext cx="38608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テキスト ボックス 102"/>
          <p:cNvSpPr txBox="1">
            <a:spLocks noChangeArrowheads="1"/>
          </p:cNvSpPr>
          <p:nvPr/>
        </p:nvSpPr>
        <p:spPr bwMode="auto">
          <a:xfrm>
            <a:off x="684213" y="4868863"/>
            <a:ext cx="763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Franklin Gothic Medium" panose="020B0603020102020204" pitchFamily="34" charset="0"/>
              </a:rPr>
              <a:t>キーボードに指が１つずつのれば</a:t>
            </a:r>
            <a:r>
              <a:rPr lang="en-US" altLang="ja-JP">
                <a:latin typeface="Franklin Gothic Medium" panose="020B0603020102020204" pitchFamily="34" charset="0"/>
              </a:rPr>
              <a:t>OK</a:t>
            </a:r>
            <a:r>
              <a:rPr lang="ja-JP" altLang="en-US">
                <a:latin typeface="Franklin Gothic Medium" panose="020B0603020102020204" pitchFamily="34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これは間違い！</a:t>
            </a:r>
          </a:p>
        </p:txBody>
      </p:sp>
      <p:pic>
        <p:nvPicPr>
          <p:cNvPr id="614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52538"/>
            <a:ext cx="8064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43250" y="4500563"/>
            <a:ext cx="1571625" cy="500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715250" y="2762250"/>
            <a:ext cx="1214438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29563" y="3143250"/>
            <a:ext cx="1000125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3" name="テキスト ボックス 11"/>
          <p:cNvSpPr txBox="1">
            <a:spLocks noChangeArrowheads="1"/>
          </p:cNvSpPr>
          <p:nvPr/>
        </p:nvSpPr>
        <p:spPr bwMode="auto">
          <a:xfrm>
            <a:off x="8001000" y="2740025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Enter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grpSp>
        <p:nvGrpSpPr>
          <p:cNvPr id="7174" name="グループ化 30"/>
          <p:cNvGrpSpPr>
            <a:grpSpLocks/>
          </p:cNvGrpSpPr>
          <p:nvPr/>
        </p:nvGrpSpPr>
        <p:grpSpPr bwMode="auto">
          <a:xfrm>
            <a:off x="7929563" y="3048000"/>
            <a:ext cx="571500" cy="142875"/>
            <a:chOff x="7429520" y="2643183"/>
            <a:chExt cx="571504" cy="142876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7429520" y="2784472"/>
              <a:ext cx="5715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7920854" y="2713827"/>
              <a:ext cx="142876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正方形/長方形 7"/>
          <p:cNvSpPr/>
          <p:nvPr/>
        </p:nvSpPr>
        <p:spPr>
          <a:xfrm>
            <a:off x="8072438" y="2143125"/>
            <a:ext cx="857250" cy="547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6" name="テキスト ボックス 29"/>
          <p:cNvSpPr txBox="1">
            <a:spLocks noChangeArrowheads="1"/>
          </p:cNvSpPr>
          <p:nvPr/>
        </p:nvSpPr>
        <p:spPr bwMode="auto">
          <a:xfrm>
            <a:off x="8072438" y="2198688"/>
            <a:ext cx="857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Back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Space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43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572250" y="3929063"/>
            <a:ext cx="500063" cy="500062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6000750" y="3929063"/>
            <a:ext cx="500063" cy="500062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429250" y="3929063"/>
            <a:ext cx="500063" cy="500062"/>
          </a:xfrm>
          <a:prstGeom prst="rect">
            <a:avLst/>
          </a:prstGeom>
          <a:solidFill>
            <a:srgbClr val="9C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857750" y="3929063"/>
            <a:ext cx="500063" cy="500062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286250" y="3929063"/>
            <a:ext cx="500063" cy="500062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714750" y="3929063"/>
            <a:ext cx="500063" cy="500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143250" y="3929063"/>
            <a:ext cx="500063" cy="500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571750" y="3929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000250" y="3929063"/>
            <a:ext cx="500063" cy="50006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28750" y="3929063"/>
            <a:ext cx="500063" cy="5000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7358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786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215063" y="3357563"/>
            <a:ext cx="500062" cy="500062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5643563" y="3357563"/>
            <a:ext cx="500062" cy="500062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072063" y="3357563"/>
            <a:ext cx="500062" cy="500062"/>
          </a:xfrm>
          <a:prstGeom prst="rect">
            <a:avLst/>
          </a:prstGeom>
          <a:solidFill>
            <a:srgbClr val="9C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4500563" y="3357563"/>
            <a:ext cx="500062" cy="500062"/>
          </a:xfrm>
          <a:prstGeom prst="rect">
            <a:avLst/>
          </a:prstGeom>
          <a:solidFill>
            <a:srgbClr val="33C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929063" y="3357563"/>
            <a:ext cx="500062" cy="500062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357563" y="3357563"/>
            <a:ext cx="500062" cy="500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786063" y="3357563"/>
            <a:ext cx="500062" cy="5000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2214563" y="3357563"/>
            <a:ext cx="500062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643063" y="3357563"/>
            <a:ext cx="500062" cy="50006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143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572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000750" y="2786063"/>
            <a:ext cx="500063" cy="500062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429250" y="2786063"/>
            <a:ext cx="500063" cy="500062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857750" y="2786063"/>
            <a:ext cx="500063" cy="500062"/>
          </a:xfrm>
          <a:prstGeom prst="rect">
            <a:avLst/>
          </a:prstGeom>
          <a:solidFill>
            <a:srgbClr val="9C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4286250" y="2786063"/>
            <a:ext cx="500063" cy="500062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714750" y="2786063"/>
            <a:ext cx="500063" cy="500062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3143250" y="2786063"/>
            <a:ext cx="500063" cy="500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571750" y="2786063"/>
            <a:ext cx="500063" cy="500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2000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428750" y="2786063"/>
            <a:ext cx="500063" cy="50006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7500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6929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57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5786438" y="2214563"/>
            <a:ext cx="500062" cy="500062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5214938" y="2214563"/>
            <a:ext cx="500062" cy="500062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643438" y="2214563"/>
            <a:ext cx="500062" cy="500062"/>
          </a:xfrm>
          <a:prstGeom prst="rect">
            <a:avLst/>
          </a:prstGeom>
          <a:solidFill>
            <a:srgbClr val="9C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071938" y="2214563"/>
            <a:ext cx="500062" cy="500062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500438" y="2214563"/>
            <a:ext cx="500062" cy="500062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2928938" y="2214563"/>
            <a:ext cx="500062" cy="500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2357438" y="2214563"/>
            <a:ext cx="500062" cy="500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785938" y="2214563"/>
            <a:ext cx="500062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715250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142875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1071563" y="3357563"/>
            <a:ext cx="500062" cy="5000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857250" y="2786063"/>
            <a:ext cx="500063" cy="5000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1214438" y="2214563"/>
            <a:ext cx="500062" cy="50006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642938" y="2214563"/>
            <a:ext cx="500062" cy="5000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142875" y="3357563"/>
            <a:ext cx="85725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142875" y="2786063"/>
            <a:ext cx="6429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142875" y="2214563"/>
            <a:ext cx="42862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786313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5429250" y="4500563"/>
            <a:ext cx="500063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600075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64293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685800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2428875" y="4500563"/>
            <a:ext cx="64293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785938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1214438" y="4500563"/>
            <a:ext cx="500062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571500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428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7286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7858125" y="4500563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78581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8429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142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642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143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1643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21431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27146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321468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3714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4214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4857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>
          <a:xfrm>
            <a:off x="5357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5857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6357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7000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7500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9" name="正方形/長方形 138"/>
          <p:cNvSpPr/>
          <p:nvPr/>
        </p:nvSpPr>
        <p:spPr>
          <a:xfrm>
            <a:off x="8001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8501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3429000" y="2071688"/>
            <a:ext cx="71438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3643313" y="2714625"/>
            <a:ext cx="71437" cy="642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5" name="正方形/長方形 124"/>
          <p:cNvSpPr/>
          <p:nvPr/>
        </p:nvSpPr>
        <p:spPr>
          <a:xfrm>
            <a:off x="3857625" y="3286125"/>
            <a:ext cx="71438" cy="642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4214813" y="3857625"/>
            <a:ext cx="71437" cy="642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4" name="正方形/長方形 143"/>
          <p:cNvSpPr/>
          <p:nvPr/>
        </p:nvSpPr>
        <p:spPr>
          <a:xfrm>
            <a:off x="3857625" y="3857625"/>
            <a:ext cx="428625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3714750" y="3286125"/>
            <a:ext cx="214313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6" name="正方形/長方形 145"/>
          <p:cNvSpPr/>
          <p:nvPr/>
        </p:nvSpPr>
        <p:spPr>
          <a:xfrm>
            <a:off x="3500438" y="2714625"/>
            <a:ext cx="214312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5788" y="1628775"/>
            <a:ext cx="5740400" cy="2232025"/>
          </a:xfrm>
        </p:spPr>
        <p:txBody>
          <a:bodyPr/>
          <a:lstStyle/>
          <a:p>
            <a:pPr algn="l">
              <a:defRPr/>
            </a:pPr>
            <a:r>
              <a:rPr lang="ja-JP" altLang="en-US" b="1" dirty="0" smtClean="0">
                <a:latin typeface="+mn-lt"/>
              </a:rPr>
              <a:t>あ    い    う     え    お　  </a:t>
            </a:r>
            <a:r>
              <a:rPr lang="en-US" altLang="ja-JP" b="1" dirty="0" smtClean="0">
                <a:latin typeface="+mn-lt"/>
              </a:rPr>
              <a:t/>
            </a:r>
            <a:br>
              <a:rPr lang="en-US" altLang="ja-JP" b="1" dirty="0" smtClean="0">
                <a:latin typeface="+mn-lt"/>
              </a:rPr>
            </a:br>
            <a:r>
              <a:rPr lang="ja-JP" altLang="en-US" b="1" dirty="0" smtClean="0">
                <a:latin typeface="+mn-lt"/>
              </a:rPr>
              <a:t>↓    ↓    ↓    ↓    ↓</a:t>
            </a:r>
            <a:r>
              <a:rPr lang="en-US" altLang="ja-JP" b="1" dirty="0" smtClean="0">
                <a:latin typeface="+mn-lt"/>
              </a:rPr>
              <a:t/>
            </a:r>
            <a:br>
              <a:rPr lang="en-US" altLang="ja-JP" b="1" dirty="0" smtClean="0">
                <a:latin typeface="+mn-lt"/>
              </a:rPr>
            </a:br>
            <a:r>
              <a:rPr lang="en-US" altLang="ja-JP" b="1" dirty="0" smtClean="0">
                <a:latin typeface="+mn-lt"/>
              </a:rPr>
              <a:t> A      I      U     E      O</a:t>
            </a:r>
            <a:r>
              <a:rPr lang="ja-JP" altLang="en-US" b="1" dirty="0" smtClean="0">
                <a:latin typeface="+mn-lt"/>
              </a:rPr>
              <a:t>　</a:t>
            </a:r>
            <a:r>
              <a:rPr lang="ja-JP" altLang="en-US" dirty="0" smtClean="0"/>
              <a:t>　</a:t>
            </a:r>
            <a:endParaRPr lang="ja-JP" altLang="en-US" dirty="0"/>
          </a:p>
        </p:txBody>
      </p:sp>
      <p:pic>
        <p:nvPicPr>
          <p:cNvPr id="8195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3" y="4076700"/>
            <a:ext cx="7981950" cy="2305050"/>
          </a:xfrm>
        </p:spPr>
      </p:pic>
      <p:sp>
        <p:nvSpPr>
          <p:cNvPr id="3" name="正方形/長方形 2"/>
          <p:cNvSpPr/>
          <p:nvPr/>
        </p:nvSpPr>
        <p:spPr>
          <a:xfrm>
            <a:off x="1476375" y="5157788"/>
            <a:ext cx="574675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060950" y="4652963"/>
            <a:ext cx="576263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84688" y="4652963"/>
            <a:ext cx="576262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11413" y="4652963"/>
            <a:ext cx="576262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637213" y="4652963"/>
            <a:ext cx="519112" cy="6477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01" name="テキスト ボックス 3"/>
          <p:cNvSpPr txBox="1">
            <a:spLocks noChangeArrowheads="1"/>
          </p:cNvSpPr>
          <p:nvPr/>
        </p:nvSpPr>
        <p:spPr bwMode="auto">
          <a:xfrm>
            <a:off x="1403350" y="404813"/>
            <a:ext cx="691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</a:rPr>
              <a:t> </a:t>
            </a:r>
            <a:r>
              <a:rPr lang="ja-JP" altLang="en-US" sz="4000">
                <a:latin typeface="Arial" panose="020B0604020202020204" pitchFamily="34" charset="0"/>
                <a:ea typeface="ＪＳゴシック" panose="020B0609000101010101" pitchFamily="49" charset="-128"/>
              </a:rPr>
              <a:t>ローマ字入力をしよう！①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43250" y="4500563"/>
            <a:ext cx="1571625" cy="500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715250" y="2762250"/>
            <a:ext cx="1214438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29563" y="3143250"/>
            <a:ext cx="1000125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21" name="テキスト ボックス 11"/>
          <p:cNvSpPr txBox="1">
            <a:spLocks noChangeArrowheads="1"/>
          </p:cNvSpPr>
          <p:nvPr/>
        </p:nvSpPr>
        <p:spPr bwMode="auto">
          <a:xfrm>
            <a:off x="8001000" y="2740025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Enter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grpSp>
        <p:nvGrpSpPr>
          <p:cNvPr id="9222" name="グループ化 30"/>
          <p:cNvGrpSpPr>
            <a:grpSpLocks/>
          </p:cNvGrpSpPr>
          <p:nvPr/>
        </p:nvGrpSpPr>
        <p:grpSpPr bwMode="auto">
          <a:xfrm>
            <a:off x="7929563" y="3048000"/>
            <a:ext cx="571500" cy="142875"/>
            <a:chOff x="7429520" y="2643183"/>
            <a:chExt cx="571504" cy="142876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7429520" y="2784472"/>
              <a:ext cx="5715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7920854" y="2713827"/>
              <a:ext cx="142876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正方形/長方形 7"/>
          <p:cNvSpPr/>
          <p:nvPr/>
        </p:nvSpPr>
        <p:spPr>
          <a:xfrm>
            <a:off x="8072438" y="2143125"/>
            <a:ext cx="857250" cy="547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24" name="テキスト ボックス 29"/>
          <p:cNvSpPr txBox="1">
            <a:spLocks noChangeArrowheads="1"/>
          </p:cNvSpPr>
          <p:nvPr/>
        </p:nvSpPr>
        <p:spPr bwMode="auto">
          <a:xfrm>
            <a:off x="8072438" y="2198688"/>
            <a:ext cx="857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Back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Space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43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572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6000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429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857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286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714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143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571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000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28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7358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786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215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5643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072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4500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929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357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786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2214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643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143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572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000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429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8577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4286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714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3143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571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2000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428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7500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6929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57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5786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5214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643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071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500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2928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2357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785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715250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142875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1071563" y="3357563"/>
            <a:ext cx="500062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857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1214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642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142875" y="3357563"/>
            <a:ext cx="85725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142875" y="2786063"/>
            <a:ext cx="6429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142875" y="2214563"/>
            <a:ext cx="42862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786313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5429250" y="4500563"/>
            <a:ext cx="500063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600075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64293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685800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2428875" y="4500563"/>
            <a:ext cx="64293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785938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1214438" y="4500563"/>
            <a:ext cx="500062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571500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428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7286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7858125" y="4500563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78581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8429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142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642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143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1643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21431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27146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321468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3714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4214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4857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>
          <a:xfrm>
            <a:off x="5357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5857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6357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7000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7500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9" name="正方形/長方形 138"/>
          <p:cNvSpPr/>
          <p:nvPr/>
        </p:nvSpPr>
        <p:spPr>
          <a:xfrm>
            <a:off x="8001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8501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3" name="テキスト ボックス 102"/>
          <p:cNvSpPr txBox="1">
            <a:spLocks noChangeArrowheads="1"/>
          </p:cNvSpPr>
          <p:nvPr/>
        </p:nvSpPr>
        <p:spPr bwMode="auto">
          <a:xfrm>
            <a:off x="30718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あ</a:t>
            </a:r>
          </a:p>
        </p:txBody>
      </p:sp>
      <p:sp>
        <p:nvSpPr>
          <p:cNvPr id="104" name="テキスト ボックス 103"/>
          <p:cNvSpPr txBox="1">
            <a:spLocks noChangeArrowheads="1"/>
          </p:cNvSpPr>
          <p:nvPr/>
        </p:nvSpPr>
        <p:spPr bwMode="auto">
          <a:xfrm>
            <a:off x="36433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い</a:t>
            </a:r>
          </a:p>
        </p:txBody>
      </p:sp>
      <p:sp>
        <p:nvSpPr>
          <p:cNvPr id="105" name="テキスト ボックス 104"/>
          <p:cNvSpPr txBox="1">
            <a:spLocks noChangeArrowheads="1"/>
          </p:cNvSpPr>
          <p:nvPr/>
        </p:nvSpPr>
        <p:spPr bwMode="auto">
          <a:xfrm>
            <a:off x="4286250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う</a:t>
            </a:r>
          </a:p>
        </p:txBody>
      </p:sp>
      <p:sp>
        <p:nvSpPr>
          <p:cNvPr id="125" name="テキスト ボックス 124"/>
          <p:cNvSpPr txBox="1">
            <a:spLocks noChangeArrowheads="1"/>
          </p:cNvSpPr>
          <p:nvPr/>
        </p:nvSpPr>
        <p:spPr bwMode="auto">
          <a:xfrm>
            <a:off x="4929188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え</a:t>
            </a:r>
          </a:p>
        </p:txBody>
      </p:sp>
      <p:sp>
        <p:nvSpPr>
          <p:cNvPr id="141" name="テキスト ボックス 140"/>
          <p:cNvSpPr txBox="1">
            <a:spLocks noChangeArrowheads="1"/>
          </p:cNvSpPr>
          <p:nvPr/>
        </p:nvSpPr>
        <p:spPr bwMode="auto">
          <a:xfrm>
            <a:off x="5572125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お</a:t>
            </a:r>
          </a:p>
        </p:txBody>
      </p:sp>
      <p:sp>
        <p:nvSpPr>
          <p:cNvPr id="9314" name="テキスト ボックス 141"/>
          <p:cNvSpPr txBox="1">
            <a:spLocks noChangeArrowheads="1"/>
          </p:cNvSpPr>
          <p:nvPr/>
        </p:nvSpPr>
        <p:spPr bwMode="auto">
          <a:xfrm>
            <a:off x="4214813" y="428625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あ行</a:t>
            </a:r>
          </a:p>
        </p:txBody>
      </p:sp>
      <p:sp>
        <p:nvSpPr>
          <p:cNvPr id="9315" name="テキスト ボックス 143"/>
          <p:cNvSpPr txBox="1">
            <a:spLocks noChangeArrowheads="1"/>
          </p:cNvSpPr>
          <p:nvPr/>
        </p:nvSpPr>
        <p:spPr bwMode="auto">
          <a:xfrm>
            <a:off x="1071563" y="3357563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Ａ</a:t>
            </a:r>
          </a:p>
        </p:txBody>
      </p:sp>
      <p:sp>
        <p:nvSpPr>
          <p:cNvPr id="9316" name="テキスト ボックス 145"/>
          <p:cNvSpPr txBox="1">
            <a:spLocks noChangeArrowheads="1"/>
          </p:cNvSpPr>
          <p:nvPr/>
        </p:nvSpPr>
        <p:spPr bwMode="auto">
          <a:xfrm>
            <a:off x="48577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Ｉ</a:t>
            </a:r>
          </a:p>
        </p:txBody>
      </p:sp>
      <p:sp>
        <p:nvSpPr>
          <p:cNvPr id="9317" name="テキスト ボックス 146"/>
          <p:cNvSpPr txBox="1">
            <a:spLocks noChangeArrowheads="1"/>
          </p:cNvSpPr>
          <p:nvPr/>
        </p:nvSpPr>
        <p:spPr bwMode="auto">
          <a:xfrm>
            <a:off x="4286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Ｕ</a:t>
            </a:r>
          </a:p>
        </p:txBody>
      </p:sp>
      <p:sp>
        <p:nvSpPr>
          <p:cNvPr id="9318" name="テキスト ボックス 147"/>
          <p:cNvSpPr txBox="1">
            <a:spLocks noChangeArrowheads="1"/>
          </p:cNvSpPr>
          <p:nvPr/>
        </p:nvSpPr>
        <p:spPr bwMode="auto">
          <a:xfrm>
            <a:off x="2000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Ｅ</a:t>
            </a:r>
          </a:p>
        </p:txBody>
      </p:sp>
      <p:sp>
        <p:nvSpPr>
          <p:cNvPr id="9319" name="テキスト ボックス 148"/>
          <p:cNvSpPr txBox="1">
            <a:spLocks noChangeArrowheads="1"/>
          </p:cNvSpPr>
          <p:nvPr/>
        </p:nvSpPr>
        <p:spPr bwMode="auto">
          <a:xfrm>
            <a:off x="5429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Ｏ</a:t>
            </a:r>
          </a:p>
        </p:txBody>
      </p:sp>
      <p:sp>
        <p:nvSpPr>
          <p:cNvPr id="143" name="角丸四角形 142"/>
          <p:cNvSpPr/>
          <p:nvPr/>
        </p:nvSpPr>
        <p:spPr>
          <a:xfrm>
            <a:off x="11430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7" name="角丸四角形 146"/>
          <p:cNvSpPr/>
          <p:nvPr/>
        </p:nvSpPr>
        <p:spPr>
          <a:xfrm>
            <a:off x="17145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8" name="角丸四角形 147"/>
          <p:cNvSpPr/>
          <p:nvPr/>
        </p:nvSpPr>
        <p:spPr>
          <a:xfrm>
            <a:off x="22860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9" name="角丸四角形 148"/>
          <p:cNvSpPr/>
          <p:nvPr/>
        </p:nvSpPr>
        <p:spPr>
          <a:xfrm>
            <a:off x="2857500" y="3571875"/>
            <a:ext cx="357188" cy="1357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0" name="角丸四角形 149"/>
          <p:cNvSpPr/>
          <p:nvPr/>
        </p:nvSpPr>
        <p:spPr>
          <a:xfrm rot="2624889">
            <a:off x="3009900" y="4476750"/>
            <a:ext cx="427038" cy="1231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5" name="角丸四角形 154"/>
          <p:cNvSpPr/>
          <p:nvPr/>
        </p:nvSpPr>
        <p:spPr>
          <a:xfrm flipH="1">
            <a:off x="6294438" y="3643313"/>
            <a:ext cx="357187" cy="12858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6" name="角丸四角形 155"/>
          <p:cNvSpPr/>
          <p:nvPr/>
        </p:nvSpPr>
        <p:spPr>
          <a:xfrm flipH="1">
            <a:off x="5722938" y="3643313"/>
            <a:ext cx="357187" cy="12858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7" name="角丸四角形 156"/>
          <p:cNvSpPr/>
          <p:nvPr/>
        </p:nvSpPr>
        <p:spPr>
          <a:xfrm flipH="1">
            <a:off x="5151438" y="3643313"/>
            <a:ext cx="357187" cy="12858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8" name="角丸四角形 157"/>
          <p:cNvSpPr/>
          <p:nvPr/>
        </p:nvSpPr>
        <p:spPr>
          <a:xfrm flipH="1">
            <a:off x="4579938" y="3643313"/>
            <a:ext cx="357187" cy="12858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9" name="角丸四角形 158"/>
          <p:cNvSpPr/>
          <p:nvPr/>
        </p:nvSpPr>
        <p:spPr>
          <a:xfrm rot="18975111" flipH="1">
            <a:off x="4357688" y="4476750"/>
            <a:ext cx="427037" cy="1231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" name="角丸四角形 163"/>
          <p:cNvSpPr/>
          <p:nvPr/>
        </p:nvSpPr>
        <p:spPr>
          <a:xfrm rot="20958640" flipH="1">
            <a:off x="5076825" y="3090863"/>
            <a:ext cx="357188" cy="16287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5" name="角丸四角形 164"/>
          <p:cNvSpPr/>
          <p:nvPr/>
        </p:nvSpPr>
        <p:spPr>
          <a:xfrm rot="20749597" flipH="1">
            <a:off x="4524375" y="3016250"/>
            <a:ext cx="357188" cy="17287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6" name="角丸四角形 165"/>
          <p:cNvSpPr/>
          <p:nvPr/>
        </p:nvSpPr>
        <p:spPr>
          <a:xfrm rot="20916913">
            <a:off x="2195513" y="2944813"/>
            <a:ext cx="357187" cy="17208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1" name="角丸四角形 150"/>
          <p:cNvSpPr/>
          <p:nvPr/>
        </p:nvSpPr>
        <p:spPr>
          <a:xfrm rot="5400000">
            <a:off x="1571625" y="4000500"/>
            <a:ext cx="1214438" cy="2071688"/>
          </a:xfrm>
          <a:prstGeom prst="roundRect">
            <a:avLst>
              <a:gd name="adj" fmla="val 312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7" name="角丸四角形 166"/>
          <p:cNvSpPr/>
          <p:nvPr/>
        </p:nvSpPr>
        <p:spPr>
          <a:xfrm rot="20886290" flipH="1">
            <a:off x="5630863" y="3017838"/>
            <a:ext cx="357187" cy="1689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0" name="角丸四角形 159"/>
          <p:cNvSpPr/>
          <p:nvPr/>
        </p:nvSpPr>
        <p:spPr>
          <a:xfrm rot="16200000" flipH="1">
            <a:off x="5008563" y="4000500"/>
            <a:ext cx="1214438" cy="2071687"/>
          </a:xfrm>
          <a:prstGeom prst="roundRect">
            <a:avLst>
              <a:gd name="adj" fmla="val 312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yboardD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yboardD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50" autoRev="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50" autoRev="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50" autoRev="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yboardD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3" grpId="0" animBg="1"/>
      <p:bldP spid="99" grpId="0" animBg="1"/>
      <p:bldP spid="103" grpId="0"/>
      <p:bldP spid="104" grpId="0"/>
      <p:bldP spid="105" grpId="0"/>
      <p:bldP spid="125" grpId="0"/>
      <p:bldP spid="141" grpId="0"/>
      <p:bldP spid="143" grpId="0" animBg="1"/>
      <p:bldP spid="148" grpId="0" animBg="1"/>
      <p:bldP spid="148" grpId="1" animBg="1"/>
      <p:bldP spid="148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43250" y="4500563"/>
            <a:ext cx="1571625" cy="500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715250" y="2762250"/>
            <a:ext cx="1214438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29563" y="3143250"/>
            <a:ext cx="1000125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45" name="テキスト ボックス 11"/>
          <p:cNvSpPr txBox="1">
            <a:spLocks noChangeArrowheads="1"/>
          </p:cNvSpPr>
          <p:nvPr/>
        </p:nvSpPr>
        <p:spPr bwMode="auto">
          <a:xfrm>
            <a:off x="8001000" y="2740025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Enter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grpSp>
        <p:nvGrpSpPr>
          <p:cNvPr id="10246" name="グループ化 30"/>
          <p:cNvGrpSpPr>
            <a:grpSpLocks/>
          </p:cNvGrpSpPr>
          <p:nvPr/>
        </p:nvGrpSpPr>
        <p:grpSpPr bwMode="auto">
          <a:xfrm>
            <a:off x="7929563" y="3048000"/>
            <a:ext cx="571500" cy="142875"/>
            <a:chOff x="7429520" y="2643183"/>
            <a:chExt cx="571504" cy="142876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7429520" y="2784472"/>
              <a:ext cx="5715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7920854" y="2713827"/>
              <a:ext cx="142876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正方形/長方形 7"/>
          <p:cNvSpPr/>
          <p:nvPr/>
        </p:nvSpPr>
        <p:spPr>
          <a:xfrm>
            <a:off x="8072438" y="2143125"/>
            <a:ext cx="857250" cy="547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48" name="テキスト ボックス 29"/>
          <p:cNvSpPr txBox="1">
            <a:spLocks noChangeArrowheads="1"/>
          </p:cNvSpPr>
          <p:nvPr/>
        </p:nvSpPr>
        <p:spPr bwMode="auto">
          <a:xfrm>
            <a:off x="8072438" y="2198688"/>
            <a:ext cx="857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Back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latin typeface="Franklin Gothic Medium" panose="020B0603020102020204" pitchFamily="34" charset="0"/>
              </a:rPr>
              <a:t>Space</a:t>
            </a:r>
            <a:endParaRPr lang="ja-JP" altLang="en-US" sz="1800">
              <a:latin typeface="Franklin Gothic Medium" panose="020B06030201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43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572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6000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429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857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286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714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143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571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0002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28750" y="3929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7358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786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215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5643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072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4500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929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357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786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22145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643063" y="3357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143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572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000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429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8577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4286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714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3143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571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2000250" y="2786063"/>
            <a:ext cx="500063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4287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7500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6929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57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5786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5214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643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071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500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2928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2357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785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715250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142875" y="3929063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1071563" y="3357563"/>
            <a:ext cx="500062" cy="50006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857250" y="2786063"/>
            <a:ext cx="500063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12144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642938" y="2214563"/>
            <a:ext cx="500062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142875" y="3357563"/>
            <a:ext cx="85725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142875" y="2786063"/>
            <a:ext cx="6429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142875" y="2214563"/>
            <a:ext cx="42862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786313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5429250" y="4500563"/>
            <a:ext cx="500063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600075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64293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6858000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2428875" y="4500563"/>
            <a:ext cx="64293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785938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1214438" y="4500563"/>
            <a:ext cx="500062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571500" y="4500563"/>
            <a:ext cx="571500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42875" y="4500563"/>
            <a:ext cx="357188" cy="5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7286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7858125" y="4500563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78581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8429625" y="4929188"/>
            <a:ext cx="500063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142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642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143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1643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21431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271462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321468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3714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4214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485775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>
          <a:xfrm>
            <a:off x="535781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5857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6357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7000875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7500938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9" name="正方形/長方形 138"/>
          <p:cNvSpPr/>
          <p:nvPr/>
        </p:nvSpPr>
        <p:spPr>
          <a:xfrm>
            <a:off x="8001000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8501063" y="17145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3" name="テキスト ボックス 102"/>
          <p:cNvSpPr txBox="1">
            <a:spLocks noChangeArrowheads="1"/>
          </p:cNvSpPr>
          <p:nvPr/>
        </p:nvSpPr>
        <p:spPr bwMode="auto">
          <a:xfrm>
            <a:off x="30718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あ</a:t>
            </a:r>
          </a:p>
        </p:txBody>
      </p:sp>
      <p:sp>
        <p:nvSpPr>
          <p:cNvPr id="104" name="テキスト ボックス 103"/>
          <p:cNvSpPr txBox="1">
            <a:spLocks noChangeArrowheads="1"/>
          </p:cNvSpPr>
          <p:nvPr/>
        </p:nvSpPr>
        <p:spPr bwMode="auto">
          <a:xfrm>
            <a:off x="36433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い</a:t>
            </a:r>
          </a:p>
        </p:txBody>
      </p:sp>
      <p:sp>
        <p:nvSpPr>
          <p:cNvPr id="105" name="テキスト ボックス 104"/>
          <p:cNvSpPr txBox="1">
            <a:spLocks noChangeArrowheads="1"/>
          </p:cNvSpPr>
          <p:nvPr/>
        </p:nvSpPr>
        <p:spPr bwMode="auto">
          <a:xfrm>
            <a:off x="4286250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う</a:t>
            </a:r>
          </a:p>
        </p:txBody>
      </p:sp>
      <p:sp>
        <p:nvSpPr>
          <p:cNvPr id="125" name="テキスト ボックス 124"/>
          <p:cNvSpPr txBox="1">
            <a:spLocks noChangeArrowheads="1"/>
          </p:cNvSpPr>
          <p:nvPr/>
        </p:nvSpPr>
        <p:spPr bwMode="auto">
          <a:xfrm>
            <a:off x="4929188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え</a:t>
            </a:r>
          </a:p>
        </p:txBody>
      </p:sp>
      <p:sp>
        <p:nvSpPr>
          <p:cNvPr id="141" name="テキスト ボックス 140"/>
          <p:cNvSpPr txBox="1">
            <a:spLocks noChangeArrowheads="1"/>
          </p:cNvSpPr>
          <p:nvPr/>
        </p:nvSpPr>
        <p:spPr bwMode="auto">
          <a:xfrm>
            <a:off x="5572125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B0F0"/>
                </a:solidFill>
                <a:latin typeface="Franklin Gothic Medium" panose="020B0603020102020204" pitchFamily="34" charset="0"/>
              </a:rPr>
              <a:t>お</a:t>
            </a:r>
          </a:p>
        </p:txBody>
      </p:sp>
      <p:sp>
        <p:nvSpPr>
          <p:cNvPr id="10338" name="テキスト ボックス 141"/>
          <p:cNvSpPr txBox="1">
            <a:spLocks noChangeArrowheads="1"/>
          </p:cNvSpPr>
          <p:nvPr/>
        </p:nvSpPr>
        <p:spPr bwMode="auto">
          <a:xfrm>
            <a:off x="4214813" y="428625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あ行</a:t>
            </a:r>
          </a:p>
        </p:txBody>
      </p:sp>
      <p:sp>
        <p:nvSpPr>
          <p:cNvPr id="10339" name="テキスト ボックス 143"/>
          <p:cNvSpPr txBox="1">
            <a:spLocks noChangeArrowheads="1"/>
          </p:cNvSpPr>
          <p:nvPr/>
        </p:nvSpPr>
        <p:spPr bwMode="auto">
          <a:xfrm>
            <a:off x="1071563" y="3357563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Ａ</a:t>
            </a:r>
          </a:p>
        </p:txBody>
      </p:sp>
      <p:sp>
        <p:nvSpPr>
          <p:cNvPr id="10340" name="テキスト ボックス 145"/>
          <p:cNvSpPr txBox="1">
            <a:spLocks noChangeArrowheads="1"/>
          </p:cNvSpPr>
          <p:nvPr/>
        </p:nvSpPr>
        <p:spPr bwMode="auto">
          <a:xfrm>
            <a:off x="48577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Ｉ</a:t>
            </a:r>
          </a:p>
        </p:txBody>
      </p:sp>
      <p:sp>
        <p:nvSpPr>
          <p:cNvPr id="10341" name="テキスト ボックス 146"/>
          <p:cNvSpPr txBox="1">
            <a:spLocks noChangeArrowheads="1"/>
          </p:cNvSpPr>
          <p:nvPr/>
        </p:nvSpPr>
        <p:spPr bwMode="auto">
          <a:xfrm>
            <a:off x="4286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Ｕ</a:t>
            </a:r>
          </a:p>
        </p:txBody>
      </p:sp>
      <p:sp>
        <p:nvSpPr>
          <p:cNvPr id="10342" name="テキスト ボックス 147"/>
          <p:cNvSpPr txBox="1">
            <a:spLocks noChangeArrowheads="1"/>
          </p:cNvSpPr>
          <p:nvPr/>
        </p:nvSpPr>
        <p:spPr bwMode="auto">
          <a:xfrm>
            <a:off x="2000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Ｅ</a:t>
            </a:r>
          </a:p>
        </p:txBody>
      </p:sp>
      <p:sp>
        <p:nvSpPr>
          <p:cNvPr id="10343" name="テキスト ボックス 148"/>
          <p:cNvSpPr txBox="1">
            <a:spLocks noChangeArrowheads="1"/>
          </p:cNvSpPr>
          <p:nvPr/>
        </p:nvSpPr>
        <p:spPr bwMode="auto">
          <a:xfrm>
            <a:off x="5429250" y="27860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Ｏ</a:t>
            </a:r>
          </a:p>
        </p:txBody>
      </p:sp>
      <p:sp>
        <p:nvSpPr>
          <p:cNvPr id="143" name="テキスト ボックス 142"/>
          <p:cNvSpPr txBox="1">
            <a:spLocks noChangeArrowheads="1"/>
          </p:cNvSpPr>
          <p:nvPr/>
        </p:nvSpPr>
        <p:spPr bwMode="auto">
          <a:xfrm>
            <a:off x="30718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あ</a:t>
            </a:r>
          </a:p>
        </p:txBody>
      </p:sp>
      <p:sp>
        <p:nvSpPr>
          <p:cNvPr id="144" name="テキスト ボックス 143"/>
          <p:cNvSpPr txBox="1">
            <a:spLocks noChangeArrowheads="1"/>
          </p:cNvSpPr>
          <p:nvPr/>
        </p:nvSpPr>
        <p:spPr bwMode="auto">
          <a:xfrm>
            <a:off x="3643313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い</a:t>
            </a:r>
          </a:p>
        </p:txBody>
      </p:sp>
      <p:sp>
        <p:nvSpPr>
          <p:cNvPr id="145" name="テキスト ボックス 144"/>
          <p:cNvSpPr txBox="1">
            <a:spLocks noChangeArrowheads="1"/>
          </p:cNvSpPr>
          <p:nvPr/>
        </p:nvSpPr>
        <p:spPr bwMode="auto">
          <a:xfrm>
            <a:off x="4286250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う</a:t>
            </a:r>
          </a:p>
        </p:txBody>
      </p:sp>
      <p:sp>
        <p:nvSpPr>
          <p:cNvPr id="146" name="テキスト ボックス 145"/>
          <p:cNvSpPr txBox="1">
            <a:spLocks noChangeArrowheads="1"/>
          </p:cNvSpPr>
          <p:nvPr/>
        </p:nvSpPr>
        <p:spPr bwMode="auto">
          <a:xfrm>
            <a:off x="4929188" y="1047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え</a:t>
            </a:r>
          </a:p>
        </p:txBody>
      </p:sp>
      <p:sp>
        <p:nvSpPr>
          <p:cNvPr id="147" name="テキスト ボックス 146"/>
          <p:cNvSpPr txBox="1">
            <a:spLocks noChangeArrowheads="1"/>
          </p:cNvSpPr>
          <p:nvPr/>
        </p:nvSpPr>
        <p:spPr bwMode="auto">
          <a:xfrm>
            <a:off x="5572125" y="104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Franklin Gothic Medium" panose="020B0603020102020204" pitchFamily="34" charset="0"/>
              </a:rPr>
              <a:t>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yboardD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yboardD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C1@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7" grpId="0" animBg="1"/>
      <p:bldP spid="78" grpId="0" animBg="1"/>
      <p:bldP spid="79" grpId="0" animBg="1"/>
      <p:bldP spid="83" grpId="0" animBg="1"/>
      <p:bldP spid="99" grpId="0" animBg="1"/>
      <p:bldP spid="103" grpId="0"/>
      <p:bldP spid="103" grpId="1"/>
      <p:bldP spid="104" grpId="0"/>
      <p:bldP spid="104" grpId="1"/>
      <p:bldP spid="105" grpId="0"/>
      <p:bldP spid="105" grpId="1"/>
      <p:bldP spid="125" grpId="0"/>
      <p:bldP spid="125" grpId="1"/>
      <p:bldP spid="141" grpId="0"/>
      <p:bldP spid="141" grpId="1"/>
      <p:bldP spid="143" grpId="0"/>
      <p:bldP spid="144" grpId="0"/>
      <p:bldP spid="145" grpId="0"/>
      <p:bldP spid="146" grpId="0"/>
      <p:bldP spid="14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274</Words>
  <Application>Microsoft Office PowerPoint</Application>
  <PresentationFormat>画面に合わせる (4:3)</PresentationFormat>
  <Paragraphs>100</Paragraphs>
  <Slides>18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Arial</vt:lpstr>
      <vt:lpstr>ＭＳ Ｐゴシック</vt:lpstr>
      <vt:lpstr>Calibri</vt:lpstr>
      <vt:lpstr>Franklin Gothic Medium</vt:lpstr>
      <vt:lpstr>ＪＳゴシック</vt:lpstr>
      <vt:lpstr>HG創英角ｺﾞｼｯｸUB</vt:lpstr>
      <vt:lpstr>Office テーマ</vt:lpstr>
      <vt:lpstr>ホームポジションで 文字を打とう</vt:lpstr>
      <vt:lpstr>ホームポジションに 指をおいてみよう </vt:lpstr>
      <vt:lpstr>PowerPoint プレゼンテーション</vt:lpstr>
      <vt:lpstr>気をつけて！</vt:lpstr>
      <vt:lpstr>これは間違い！</vt:lpstr>
      <vt:lpstr>PowerPoint プレゼンテーション</vt:lpstr>
      <vt:lpstr>あ    い    う     え    お　   ↓    ↓    ↓    ↓    ↓  A      I      U     E      O　　</vt:lpstr>
      <vt:lpstr>PowerPoint プレゼンテーション</vt:lpstr>
      <vt:lpstr>PowerPoint プレゼンテーション</vt:lpstr>
      <vt:lpstr>PowerPoint プレゼンテーション</vt:lpstr>
      <vt:lpstr>大事なキーを 覚えよう！</vt:lpstr>
      <vt:lpstr>大切なキー 【４つ】あります！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４つの大切なキー</vt:lpstr>
      <vt:lpstr>やればやるほど 上手になるよ！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l-_-l</dc:creator>
  <cp:lastModifiedBy>山口市教育委員会</cp:lastModifiedBy>
  <cp:revision>109</cp:revision>
  <dcterms:created xsi:type="dcterms:W3CDTF">2008-11-05T05:56:08Z</dcterms:created>
  <dcterms:modified xsi:type="dcterms:W3CDTF">2020-11-12T04:35:00Z</dcterms:modified>
</cp:coreProperties>
</file>